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05" r:id="rId3"/>
    <p:sldId id="316" r:id="rId4"/>
    <p:sldId id="318" r:id="rId5"/>
    <p:sldId id="311" r:id="rId6"/>
    <p:sldId id="312" r:id="rId7"/>
    <p:sldId id="313" r:id="rId8"/>
    <p:sldId id="308" r:id="rId9"/>
    <p:sldId id="319" r:id="rId10"/>
    <p:sldId id="320" r:id="rId11"/>
    <p:sldId id="321" r:id="rId12"/>
    <p:sldId id="322" r:id="rId13"/>
    <p:sldId id="323" r:id="rId14"/>
    <p:sldId id="324"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160" autoAdjust="0"/>
  </p:normalViewPr>
  <p:slideViewPr>
    <p:cSldViewPr>
      <p:cViewPr>
        <p:scale>
          <a:sx n="50" d="100"/>
          <a:sy n="50" d="100"/>
        </p:scale>
        <p:origin x="-2664" y="-1272"/>
      </p:cViewPr>
      <p:guideLst>
        <p:guide orient="horz" pos="890"/>
        <p:guide pos="158"/>
      </p:guideLst>
    </p:cSldViewPr>
  </p:slideViewPr>
  <p:notesTextViewPr>
    <p:cViewPr>
      <p:scale>
        <a:sx n="1" d="1"/>
        <a:sy n="1" d="1"/>
      </p:scale>
      <p:origin x="0" y="0"/>
    </p:cViewPr>
  </p:notesTextViewPr>
  <p:sorterViewPr>
    <p:cViewPr>
      <p:scale>
        <a:sx n="140" d="100"/>
        <a:sy n="140" d="100"/>
      </p:scale>
      <p:origin x="0" y="173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4AB8A0-F8C8-42CE-9051-C852118EB3A3}" type="datetimeFigureOut">
              <a:rPr lang="it-IT" smtClean="0"/>
              <a:t>01/10/2018</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20D856-473F-4C11-BB09-5C6CC1319F57}" type="slidenum">
              <a:rPr lang="it-IT" smtClean="0"/>
              <a:t>‹N›</a:t>
            </a:fld>
            <a:endParaRPr lang="it-IT"/>
          </a:p>
        </p:txBody>
      </p:sp>
    </p:spTree>
    <p:extLst>
      <p:ext uri="{BB962C8B-B14F-4D97-AF65-F5344CB8AC3E}">
        <p14:creationId xmlns:p14="http://schemas.microsoft.com/office/powerpoint/2010/main" val="2646468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520D856-473F-4C11-BB09-5C6CC1319F57}" type="slidenum">
              <a:rPr lang="it-IT" smtClean="0"/>
              <a:t>13</a:t>
            </a:fld>
            <a:endParaRPr lang="it-IT"/>
          </a:p>
        </p:txBody>
      </p:sp>
    </p:spTree>
    <p:extLst>
      <p:ext uri="{BB962C8B-B14F-4D97-AF65-F5344CB8AC3E}">
        <p14:creationId xmlns:p14="http://schemas.microsoft.com/office/powerpoint/2010/main" val="2389454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520D856-473F-4C11-BB09-5C6CC1319F57}" type="slidenum">
              <a:rPr lang="it-IT" smtClean="0"/>
              <a:t>14</a:t>
            </a:fld>
            <a:endParaRPr lang="it-IT"/>
          </a:p>
        </p:txBody>
      </p:sp>
    </p:spTree>
    <p:extLst>
      <p:ext uri="{BB962C8B-B14F-4D97-AF65-F5344CB8AC3E}">
        <p14:creationId xmlns:p14="http://schemas.microsoft.com/office/powerpoint/2010/main" val="2389454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A3F2526-C17A-4973-AD78-2EEA47A7716E}" type="datetimeFigureOut">
              <a:rPr lang="it-IT" smtClean="0"/>
              <a:t>01/10/2018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3698380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A3F2526-C17A-4973-AD78-2EEA47A7716E}" type="datetimeFigureOut">
              <a:rPr lang="it-IT" smtClean="0"/>
              <a:t>01/10/2018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77515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A3F2526-C17A-4973-AD78-2EEA47A7716E}" type="datetimeFigureOut">
              <a:rPr lang="it-IT" smtClean="0"/>
              <a:t>01/10/2018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2164649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A3F2526-C17A-4973-AD78-2EEA47A7716E}" type="datetimeFigureOut">
              <a:rPr lang="it-IT" smtClean="0"/>
              <a:t>01/10/2018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2314165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A3F2526-C17A-4973-AD78-2EEA47A7716E}" type="datetimeFigureOut">
              <a:rPr lang="it-IT" smtClean="0"/>
              <a:t>01/10/2018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2964056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A3F2526-C17A-4973-AD78-2EEA47A7716E}" type="datetimeFigureOut">
              <a:rPr lang="it-IT" smtClean="0"/>
              <a:t>01/10/2018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390046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A3F2526-C17A-4973-AD78-2EEA47A7716E}" type="datetimeFigureOut">
              <a:rPr lang="it-IT" smtClean="0"/>
              <a:t>01/10/2018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1518915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A3F2526-C17A-4973-AD78-2EEA47A7716E}" type="datetimeFigureOut">
              <a:rPr lang="it-IT" smtClean="0"/>
              <a:t>01/10/2018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992671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A3F2526-C17A-4973-AD78-2EEA47A7716E}" type="datetimeFigureOut">
              <a:rPr lang="it-IT" smtClean="0"/>
              <a:t>01/10/2018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1801107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A3F2526-C17A-4973-AD78-2EEA47A7716E}" type="datetimeFigureOut">
              <a:rPr lang="it-IT" smtClean="0"/>
              <a:t>01/10/2018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2799923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A3F2526-C17A-4973-AD78-2EEA47A7716E}" type="datetimeFigureOut">
              <a:rPr lang="it-IT" smtClean="0"/>
              <a:t>01/10/2018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4510AA-D470-4FA6-817E-70F0534DD146}" type="slidenum">
              <a:rPr lang="it-IT" smtClean="0"/>
              <a:t>‹N›</a:t>
            </a:fld>
            <a:endParaRPr lang="it-IT"/>
          </a:p>
        </p:txBody>
      </p:sp>
    </p:spTree>
    <p:extLst>
      <p:ext uri="{BB962C8B-B14F-4D97-AF65-F5344CB8AC3E}">
        <p14:creationId xmlns:p14="http://schemas.microsoft.com/office/powerpoint/2010/main" val="425722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3F2526-C17A-4973-AD78-2EEA47A7716E}" type="datetimeFigureOut">
              <a:rPr lang="it-IT" smtClean="0"/>
              <a:t>01/10/2018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4510AA-D470-4FA6-817E-70F0534DD146}" type="slidenum">
              <a:rPr lang="it-IT" smtClean="0"/>
              <a:t>‹N›</a:t>
            </a:fld>
            <a:endParaRPr lang="it-IT"/>
          </a:p>
        </p:txBody>
      </p:sp>
    </p:spTree>
    <p:extLst>
      <p:ext uri="{BB962C8B-B14F-4D97-AF65-F5344CB8AC3E}">
        <p14:creationId xmlns:p14="http://schemas.microsoft.com/office/powerpoint/2010/main" val="1484104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p:cNvSpPr>
          <p:nvPr/>
        </p:nvSpPr>
        <p:spPr>
          <a:xfrm>
            <a:off x="3347864" y="52462"/>
            <a:ext cx="5857632" cy="907941"/>
          </a:xfrm>
          <a:prstGeom prst="rect">
            <a:avLst/>
          </a:prstGeom>
          <a:noFill/>
          <a:ln>
            <a:noFill/>
          </a:ln>
        </p:spPr>
        <p:txBody>
          <a:bodyPr wrap="square" rtlCol="0">
            <a:spAutoFit/>
          </a:bodyPr>
          <a:lstStyle/>
          <a:p>
            <a:pPr marR="118110" algn="r">
              <a:spcBef>
                <a:spcPts val="300"/>
              </a:spcBef>
              <a:spcAft>
                <a:spcPts val="0"/>
              </a:spcAft>
              <a:tabLst>
                <a:tab pos="3780790" algn="l"/>
              </a:tabLst>
            </a:pPr>
            <a:r>
              <a:rPr lang="it-IT" sz="1600" kern="1200" dirty="0" smtClean="0">
                <a:solidFill>
                  <a:schemeClr val="tx2"/>
                </a:solidFill>
                <a:effectLst/>
                <a:latin typeface="Times New Roman"/>
                <a:ea typeface="Times New Roman"/>
              </a:rPr>
              <a:t>Collegio Nazionale dei Professori e Ricercatori Universitari</a:t>
            </a:r>
            <a:endParaRPr lang="it-IT" sz="1600" dirty="0">
              <a:solidFill>
                <a:schemeClr val="tx2"/>
              </a:solidFill>
              <a:effectLst/>
              <a:latin typeface="Times New Roman"/>
              <a:ea typeface="Times New Roman"/>
            </a:endParaRPr>
          </a:p>
          <a:p>
            <a:pPr marR="118110" algn="r">
              <a:spcBef>
                <a:spcPts val="300"/>
              </a:spcBef>
              <a:spcAft>
                <a:spcPts val="0"/>
              </a:spcAft>
              <a:tabLst>
                <a:tab pos="3780790" algn="l"/>
              </a:tabLst>
            </a:pPr>
            <a:r>
              <a:rPr lang="it-IT" sz="1600" b="1" kern="1200" dirty="0" smtClean="0">
                <a:solidFill>
                  <a:schemeClr val="tx2"/>
                </a:solidFill>
                <a:effectLst/>
                <a:latin typeface="Times New Roman"/>
                <a:ea typeface="Times New Roman"/>
              </a:rPr>
              <a:t>MED/01</a:t>
            </a:r>
            <a:r>
              <a:rPr lang="it-IT" sz="1600" kern="1200" dirty="0" smtClean="0">
                <a:solidFill>
                  <a:schemeClr val="tx2"/>
                </a:solidFill>
                <a:effectLst/>
                <a:latin typeface="Times New Roman"/>
                <a:ea typeface="Times New Roman"/>
              </a:rPr>
              <a:t> </a:t>
            </a:r>
            <a:r>
              <a:rPr lang="it-IT" sz="1600" kern="1200" dirty="0">
                <a:solidFill>
                  <a:schemeClr val="tx2"/>
                </a:solidFill>
                <a:effectLst/>
                <a:latin typeface="Times New Roman"/>
                <a:ea typeface="Times New Roman"/>
              </a:rPr>
              <a:t>- </a:t>
            </a:r>
            <a:r>
              <a:rPr lang="it-IT" sz="1600" b="1" kern="1200" dirty="0">
                <a:solidFill>
                  <a:schemeClr val="tx2"/>
                </a:solidFill>
                <a:effectLst/>
                <a:latin typeface="Times New Roman"/>
                <a:ea typeface="Times New Roman"/>
              </a:rPr>
              <a:t>Statistica </a:t>
            </a:r>
            <a:r>
              <a:rPr lang="it-IT" sz="1600" b="1" kern="1200" dirty="0" smtClean="0">
                <a:solidFill>
                  <a:schemeClr val="tx2"/>
                </a:solidFill>
                <a:effectLst/>
                <a:latin typeface="Times New Roman"/>
                <a:ea typeface="Times New Roman"/>
              </a:rPr>
              <a:t>Medica</a:t>
            </a:r>
          </a:p>
          <a:p>
            <a:pPr marR="118110" algn="r">
              <a:spcBef>
                <a:spcPts val="300"/>
              </a:spcBef>
              <a:tabLst>
                <a:tab pos="3780790" algn="l"/>
              </a:tabLst>
            </a:pPr>
            <a:r>
              <a:rPr lang="it-IT" sz="1600" b="1" dirty="0">
                <a:solidFill>
                  <a:schemeClr val="tx2"/>
                </a:solidFill>
                <a:latin typeface="Times New Roman" panose="02020603050405020304" pitchFamily="18" charset="0"/>
                <a:cs typeface="Times New Roman" panose="02020603050405020304" pitchFamily="18" charset="0"/>
              </a:rPr>
              <a:t>Assemblea professori </a:t>
            </a:r>
            <a:r>
              <a:rPr lang="it-IT" sz="1600" b="1" dirty="0" smtClean="0">
                <a:solidFill>
                  <a:schemeClr val="tx2"/>
                </a:solidFill>
                <a:latin typeface="Times New Roman" panose="02020603050405020304" pitchFamily="18" charset="0"/>
                <a:cs typeface="Times New Roman" panose="02020603050405020304" pitchFamily="18" charset="0"/>
              </a:rPr>
              <a:t>ordinari</a:t>
            </a:r>
            <a:endParaRPr lang="it-IT" sz="1600" b="1" dirty="0">
              <a:solidFill>
                <a:schemeClr val="tx2"/>
              </a:solidFill>
              <a:latin typeface="Times New Roman" panose="02020603050405020304" pitchFamily="18" charset="0"/>
              <a:cs typeface="Times New Roman" panose="02020603050405020304" pitchFamily="18" charset="0"/>
            </a:endParaRPr>
          </a:p>
        </p:txBody>
      </p:sp>
      <p:cxnSp>
        <p:nvCxnSpPr>
          <p:cNvPr id="4" name="Connettore 1 3"/>
          <p:cNvCxnSpPr/>
          <p:nvPr/>
        </p:nvCxnSpPr>
        <p:spPr>
          <a:xfrm>
            <a:off x="2880496" y="980728"/>
            <a:ext cx="615600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5" name="Rettangolo 4"/>
          <p:cNvSpPr/>
          <p:nvPr/>
        </p:nvSpPr>
        <p:spPr>
          <a:xfrm>
            <a:off x="683568" y="2243186"/>
            <a:ext cx="8208912" cy="3570208"/>
          </a:xfrm>
          <a:prstGeom prst="rect">
            <a:avLst/>
          </a:prstGeom>
        </p:spPr>
        <p:txBody>
          <a:bodyPr wrap="square">
            <a:spAutoFit/>
          </a:bodyPr>
          <a:lstStyle/>
          <a:p>
            <a:pPr marL="342900" lvl="0" indent="-342900">
              <a:spcAft>
                <a:spcPts val="2000"/>
              </a:spcAft>
              <a:buFont typeface="+mj-lt"/>
              <a:buAutoNum type="arabicPeriod"/>
            </a:pPr>
            <a:r>
              <a:rPr lang="it-IT" dirty="0" smtClean="0">
                <a:solidFill>
                  <a:schemeClr val="tx2"/>
                </a:solidFill>
                <a:latin typeface="Times New Roman" panose="02020603050405020304" pitchFamily="18" charset="0"/>
                <a:cs typeface="Times New Roman" panose="02020603050405020304" pitchFamily="18" charset="0"/>
              </a:rPr>
              <a:t>Comunicazioni (FC) </a:t>
            </a:r>
          </a:p>
          <a:p>
            <a:pPr marL="342900" lvl="0" indent="-342900">
              <a:spcAft>
                <a:spcPts val="2000"/>
              </a:spcAft>
              <a:buFont typeface="+mj-lt"/>
              <a:buAutoNum type="arabicPeriod"/>
            </a:pPr>
            <a:r>
              <a:rPr lang="it-IT" dirty="0">
                <a:solidFill>
                  <a:schemeClr val="tx2"/>
                </a:solidFill>
                <a:latin typeface="Times New Roman" panose="02020603050405020304" pitchFamily="18" charset="0"/>
                <a:cs typeface="Times New Roman" panose="02020603050405020304" pitchFamily="18" charset="0"/>
              </a:rPr>
              <a:t>O</a:t>
            </a:r>
            <a:r>
              <a:rPr lang="it-IT" dirty="0" smtClean="0">
                <a:solidFill>
                  <a:schemeClr val="tx2"/>
                </a:solidFill>
                <a:latin typeface="Times New Roman"/>
                <a:ea typeface="Times New Roman"/>
              </a:rPr>
              <a:t>rganico </a:t>
            </a:r>
            <a:r>
              <a:rPr lang="it-IT" dirty="0">
                <a:solidFill>
                  <a:schemeClr val="tx2"/>
                </a:solidFill>
                <a:latin typeface="Times New Roman"/>
                <a:ea typeface="Times New Roman"/>
              </a:rPr>
              <a:t>MED01: nuovi ingressi, concorsi/chiamate in </a:t>
            </a:r>
            <a:r>
              <a:rPr lang="it-IT" dirty="0" smtClean="0">
                <a:solidFill>
                  <a:schemeClr val="tx2"/>
                </a:solidFill>
                <a:latin typeface="Times New Roman"/>
                <a:ea typeface="Times New Roman"/>
              </a:rPr>
              <a:t>programmazione</a:t>
            </a:r>
            <a:r>
              <a:rPr lang="it-IT" dirty="0">
                <a:solidFill>
                  <a:schemeClr val="tx2"/>
                </a:solidFill>
                <a:latin typeface="Times New Roman"/>
                <a:ea typeface="Times New Roman"/>
              </a:rPr>
              <a:t> </a:t>
            </a:r>
            <a:r>
              <a:rPr lang="it-IT" dirty="0" smtClean="0">
                <a:solidFill>
                  <a:schemeClr val="tx2"/>
                </a:solidFill>
                <a:latin typeface="Times New Roman"/>
                <a:ea typeface="Times New Roman"/>
              </a:rPr>
              <a:t>(FM)</a:t>
            </a:r>
            <a:endParaRPr lang="it-IT" dirty="0">
              <a:solidFill>
                <a:schemeClr val="tx2"/>
              </a:solidFill>
              <a:latin typeface="Times New Roman"/>
              <a:ea typeface="Times New Roman"/>
            </a:endParaRPr>
          </a:p>
          <a:p>
            <a:pPr marL="342900" lvl="0" indent="-342900">
              <a:spcAft>
                <a:spcPts val="2000"/>
              </a:spcAft>
              <a:buFont typeface="+mj-lt"/>
              <a:buAutoNum type="arabicPeriod"/>
            </a:pPr>
            <a:r>
              <a:rPr lang="it-IT" dirty="0" smtClean="0">
                <a:solidFill>
                  <a:schemeClr val="tx2"/>
                </a:solidFill>
                <a:latin typeface="Times New Roman"/>
                <a:ea typeface="Times New Roman"/>
              </a:rPr>
              <a:t>Scuola </a:t>
            </a:r>
            <a:r>
              <a:rPr lang="it-IT" dirty="0">
                <a:solidFill>
                  <a:schemeClr val="tx2"/>
                </a:solidFill>
                <a:latin typeface="Times New Roman"/>
                <a:ea typeface="Times New Roman"/>
              </a:rPr>
              <a:t>di Specializzazione per </a:t>
            </a:r>
            <a:r>
              <a:rPr lang="it-IT" dirty="0" smtClean="0">
                <a:solidFill>
                  <a:schemeClr val="tx2"/>
                </a:solidFill>
                <a:latin typeface="Times New Roman"/>
                <a:ea typeface="Times New Roman"/>
              </a:rPr>
              <a:t>medici (CM)</a:t>
            </a:r>
            <a:endParaRPr lang="it-IT" dirty="0">
              <a:solidFill>
                <a:schemeClr val="tx2"/>
              </a:solidFill>
              <a:latin typeface="Times New Roman"/>
              <a:ea typeface="Times New Roman"/>
            </a:endParaRPr>
          </a:p>
          <a:p>
            <a:pPr marL="342900" lvl="0" indent="-342900">
              <a:spcAft>
                <a:spcPts val="2000"/>
              </a:spcAft>
              <a:buFont typeface="+mj-lt"/>
              <a:buAutoNum type="arabicPeriod"/>
            </a:pPr>
            <a:r>
              <a:rPr lang="it-IT" dirty="0" smtClean="0">
                <a:solidFill>
                  <a:schemeClr val="tx2"/>
                </a:solidFill>
                <a:latin typeface="Times New Roman"/>
                <a:ea typeface="Times New Roman"/>
              </a:rPr>
              <a:t>Scuola </a:t>
            </a:r>
            <a:r>
              <a:rPr lang="it-IT" dirty="0">
                <a:solidFill>
                  <a:schemeClr val="tx2"/>
                </a:solidFill>
                <a:latin typeface="Times New Roman"/>
                <a:ea typeface="Times New Roman"/>
              </a:rPr>
              <a:t>di Specializzazione per non medici: attuale situazione e sviluppi </a:t>
            </a:r>
            <a:r>
              <a:rPr lang="it-IT" dirty="0" smtClean="0">
                <a:solidFill>
                  <a:schemeClr val="tx2"/>
                </a:solidFill>
                <a:latin typeface="Times New Roman"/>
                <a:ea typeface="Times New Roman"/>
              </a:rPr>
              <a:t>futuri (CM)</a:t>
            </a:r>
            <a:endParaRPr lang="it-IT" dirty="0">
              <a:solidFill>
                <a:schemeClr val="tx2"/>
              </a:solidFill>
              <a:latin typeface="Times New Roman"/>
              <a:ea typeface="Times New Roman"/>
            </a:endParaRPr>
          </a:p>
          <a:p>
            <a:pPr marL="342900" lvl="0" indent="-342900">
              <a:spcAft>
                <a:spcPts val="2000"/>
              </a:spcAft>
              <a:buFont typeface="+mj-lt"/>
              <a:buAutoNum type="arabicPeriod"/>
            </a:pPr>
            <a:r>
              <a:rPr lang="it-IT" dirty="0" smtClean="0">
                <a:solidFill>
                  <a:schemeClr val="tx2"/>
                </a:solidFill>
                <a:latin typeface="Times New Roman"/>
                <a:ea typeface="Times New Roman"/>
              </a:rPr>
              <a:t>Ruolo </a:t>
            </a:r>
            <a:r>
              <a:rPr lang="it-IT" dirty="0">
                <a:solidFill>
                  <a:schemeClr val="tx2"/>
                </a:solidFill>
                <a:latin typeface="Times New Roman"/>
                <a:ea typeface="Times New Roman"/>
              </a:rPr>
              <a:t>del biostatistico nel </a:t>
            </a:r>
            <a:r>
              <a:rPr lang="it-IT" dirty="0" smtClean="0">
                <a:solidFill>
                  <a:schemeClr val="tx2"/>
                </a:solidFill>
                <a:latin typeface="Times New Roman"/>
                <a:ea typeface="Times New Roman"/>
              </a:rPr>
              <a:t>SSN (FC)</a:t>
            </a:r>
            <a:endParaRPr lang="it-IT" dirty="0">
              <a:solidFill>
                <a:schemeClr val="tx2"/>
              </a:solidFill>
              <a:latin typeface="Times New Roman"/>
              <a:ea typeface="Times New Roman"/>
            </a:endParaRPr>
          </a:p>
          <a:p>
            <a:pPr marL="342900" lvl="0" indent="-342900">
              <a:spcAft>
                <a:spcPts val="2000"/>
              </a:spcAft>
              <a:buFont typeface="+mj-lt"/>
              <a:buAutoNum type="arabicPeriod"/>
            </a:pPr>
            <a:r>
              <a:rPr lang="it-IT" b="1" dirty="0" smtClean="0">
                <a:solidFill>
                  <a:schemeClr val="tx2"/>
                </a:solidFill>
                <a:latin typeface="Times New Roman"/>
                <a:ea typeface="Times New Roman"/>
              </a:rPr>
              <a:t>Alta </a:t>
            </a:r>
            <a:r>
              <a:rPr lang="it-IT" b="1" dirty="0">
                <a:solidFill>
                  <a:schemeClr val="tx2"/>
                </a:solidFill>
                <a:latin typeface="Times New Roman"/>
                <a:ea typeface="Times New Roman"/>
              </a:rPr>
              <a:t>Scuola di Sanità </a:t>
            </a:r>
            <a:r>
              <a:rPr lang="it-IT" b="1" dirty="0" smtClean="0">
                <a:solidFill>
                  <a:schemeClr val="tx2"/>
                </a:solidFill>
                <a:latin typeface="Times New Roman"/>
                <a:ea typeface="Times New Roman"/>
              </a:rPr>
              <a:t>Pubblica (GV)</a:t>
            </a:r>
          </a:p>
          <a:p>
            <a:pPr marL="342900" lvl="0" indent="-342900">
              <a:spcAft>
                <a:spcPts val="2000"/>
              </a:spcAft>
              <a:buFont typeface="+mj-lt"/>
              <a:buAutoNum type="arabicPeriod"/>
            </a:pPr>
            <a:r>
              <a:rPr lang="it-IT" dirty="0" smtClean="0">
                <a:solidFill>
                  <a:schemeClr val="tx2"/>
                </a:solidFill>
                <a:effectLst/>
                <a:latin typeface="Times New Roman"/>
                <a:ea typeface="Times New Roman"/>
              </a:rPr>
              <a:t>Varie ed eventuali</a:t>
            </a:r>
            <a:endParaRPr lang="it-IT" dirty="0">
              <a:solidFill>
                <a:schemeClr val="tx2"/>
              </a:solidFill>
              <a:effectLst/>
              <a:latin typeface="Times New Roman"/>
              <a:ea typeface="Times New Roman"/>
            </a:endParaRPr>
          </a:p>
        </p:txBody>
      </p:sp>
      <p:sp>
        <p:nvSpPr>
          <p:cNvPr id="6" name="CasellaDiTesto 5"/>
          <p:cNvSpPr txBox="1"/>
          <p:nvPr/>
        </p:nvSpPr>
        <p:spPr>
          <a:xfrm>
            <a:off x="3015910" y="1484784"/>
            <a:ext cx="3168352" cy="369332"/>
          </a:xfrm>
          <a:prstGeom prst="rect">
            <a:avLst/>
          </a:prstGeom>
          <a:noFill/>
        </p:spPr>
        <p:txBody>
          <a:bodyPr wrap="square" rtlCol="0">
            <a:spAutoFit/>
          </a:bodyPr>
          <a:lstStyle/>
          <a:p>
            <a:pPr algn="ctr"/>
            <a:r>
              <a:rPr lang="it-IT" b="1" dirty="0" smtClean="0">
                <a:solidFill>
                  <a:schemeClr val="tx2"/>
                </a:solidFill>
                <a:latin typeface="Times New Roman" panose="02020603050405020304" pitchFamily="18" charset="0"/>
                <a:cs typeface="Times New Roman" panose="02020603050405020304" pitchFamily="18" charset="0"/>
              </a:rPr>
              <a:t>Roma, 3 settembre 2018</a:t>
            </a:r>
            <a:endParaRPr lang="it-IT" b="1" dirty="0">
              <a:solidFill>
                <a:schemeClr val="tx2"/>
              </a:solidFill>
              <a:latin typeface="Times New Roman" panose="02020603050405020304" pitchFamily="18" charset="0"/>
              <a:cs typeface="Times New Roman" panose="02020603050405020304" pitchFamily="18" charset="0"/>
            </a:endParaRPr>
          </a:p>
        </p:txBody>
      </p:sp>
      <p:sp>
        <p:nvSpPr>
          <p:cNvPr id="7" name="Rettangolo 6"/>
          <p:cNvSpPr/>
          <p:nvPr/>
        </p:nvSpPr>
        <p:spPr>
          <a:xfrm>
            <a:off x="0" y="6355647"/>
            <a:ext cx="9144000" cy="504000"/>
          </a:xfrm>
          <a:prstGeom prst="rect">
            <a:avLst/>
          </a:prstGeom>
          <a:solidFill>
            <a:schemeClr val="accent1">
              <a:lumMod val="40000"/>
              <a:lumOff val="60000"/>
            </a:schemeClr>
          </a:solidFill>
        </p:spPr>
        <p:txBody>
          <a:bodyPr wrap="square" tIns="252000" anchor="ctr" anchorCtr="0">
            <a:noAutofit/>
          </a:bodyPr>
          <a:lstStyle/>
          <a:p>
            <a:pPr algn="ctr"/>
            <a:r>
              <a:rPr lang="it-IT" sz="1600" dirty="0" smtClean="0">
                <a:latin typeface="Times New Roman" panose="02020603050405020304" pitchFamily="18" charset="0"/>
                <a:cs typeface="Times New Roman" panose="02020603050405020304" pitchFamily="18" charset="0"/>
              </a:rPr>
              <a:t>La giunta: Flavia </a:t>
            </a:r>
            <a:r>
              <a:rPr lang="it-IT" sz="1600" dirty="0">
                <a:latin typeface="Times New Roman" panose="02020603050405020304" pitchFamily="18" charset="0"/>
                <a:cs typeface="Times New Roman" panose="02020603050405020304" pitchFamily="18" charset="0"/>
              </a:rPr>
              <a:t>Carle (FC), Franco Merletti (FM), Cristina Montomoli (</a:t>
            </a:r>
            <a:r>
              <a:rPr lang="it-IT" sz="1600" dirty="0" smtClean="0">
                <a:latin typeface="Times New Roman" panose="02020603050405020304" pitchFamily="18" charset="0"/>
                <a:cs typeface="Times New Roman" panose="02020603050405020304" pitchFamily="18" charset="0"/>
              </a:rPr>
              <a:t>CM), Giuseppe Verlato (GV), </a:t>
            </a:r>
            <a:endParaRPr lang="it-IT"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55751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p:cNvSpPr>
          <p:nvPr/>
        </p:nvSpPr>
        <p:spPr>
          <a:xfrm>
            <a:off x="3347864" y="52462"/>
            <a:ext cx="5857632" cy="907941"/>
          </a:xfrm>
          <a:prstGeom prst="rect">
            <a:avLst/>
          </a:prstGeom>
          <a:noFill/>
          <a:ln>
            <a:noFill/>
          </a:ln>
        </p:spPr>
        <p:txBody>
          <a:bodyPr wrap="square" rtlCol="0">
            <a:spAutoFit/>
          </a:bodyPr>
          <a:lstStyle/>
          <a:p>
            <a:pPr marR="118110" algn="r">
              <a:spcBef>
                <a:spcPts val="300"/>
              </a:spcBef>
              <a:spcAft>
                <a:spcPts val="0"/>
              </a:spcAft>
              <a:tabLst>
                <a:tab pos="3780790" algn="l"/>
              </a:tabLst>
            </a:pPr>
            <a:r>
              <a:rPr lang="it-IT" sz="1600" kern="1200" dirty="0" smtClean="0">
                <a:solidFill>
                  <a:schemeClr val="tx2"/>
                </a:solidFill>
                <a:effectLst/>
                <a:latin typeface="Times New Roman"/>
                <a:ea typeface="Times New Roman"/>
              </a:rPr>
              <a:t>Collegio Nazionale dei Professori e Ricercatori Universitari</a:t>
            </a:r>
            <a:endParaRPr lang="it-IT" sz="1600" dirty="0">
              <a:solidFill>
                <a:schemeClr val="tx2"/>
              </a:solidFill>
              <a:effectLst/>
              <a:latin typeface="Times New Roman"/>
              <a:ea typeface="Times New Roman"/>
            </a:endParaRPr>
          </a:p>
          <a:p>
            <a:pPr marR="118110" algn="r">
              <a:spcBef>
                <a:spcPts val="300"/>
              </a:spcBef>
              <a:spcAft>
                <a:spcPts val="0"/>
              </a:spcAft>
              <a:tabLst>
                <a:tab pos="3780790" algn="l"/>
              </a:tabLst>
            </a:pPr>
            <a:r>
              <a:rPr lang="it-IT" sz="1600" b="1" kern="1200" dirty="0" smtClean="0">
                <a:solidFill>
                  <a:schemeClr val="tx2"/>
                </a:solidFill>
                <a:effectLst/>
                <a:latin typeface="Times New Roman"/>
                <a:ea typeface="Times New Roman"/>
              </a:rPr>
              <a:t>MED/01</a:t>
            </a:r>
            <a:r>
              <a:rPr lang="it-IT" sz="1600" kern="1200" dirty="0" smtClean="0">
                <a:solidFill>
                  <a:schemeClr val="tx2"/>
                </a:solidFill>
                <a:effectLst/>
                <a:latin typeface="Times New Roman"/>
                <a:ea typeface="Times New Roman"/>
              </a:rPr>
              <a:t> </a:t>
            </a:r>
            <a:r>
              <a:rPr lang="it-IT" sz="1600" kern="1200" dirty="0">
                <a:solidFill>
                  <a:schemeClr val="tx2"/>
                </a:solidFill>
                <a:effectLst/>
                <a:latin typeface="Times New Roman"/>
                <a:ea typeface="Times New Roman"/>
              </a:rPr>
              <a:t>- </a:t>
            </a:r>
            <a:r>
              <a:rPr lang="it-IT" sz="1600" b="1" kern="1200" dirty="0">
                <a:solidFill>
                  <a:schemeClr val="tx2"/>
                </a:solidFill>
                <a:effectLst/>
                <a:latin typeface="Times New Roman"/>
                <a:ea typeface="Times New Roman"/>
              </a:rPr>
              <a:t>Statistica </a:t>
            </a:r>
            <a:r>
              <a:rPr lang="it-IT" sz="1600" b="1" kern="1200" dirty="0" smtClean="0">
                <a:solidFill>
                  <a:schemeClr val="tx2"/>
                </a:solidFill>
                <a:effectLst/>
                <a:latin typeface="Times New Roman"/>
                <a:ea typeface="Times New Roman"/>
              </a:rPr>
              <a:t>Medica</a:t>
            </a:r>
          </a:p>
          <a:p>
            <a:pPr marR="118110" algn="r">
              <a:spcBef>
                <a:spcPts val="300"/>
              </a:spcBef>
              <a:tabLst>
                <a:tab pos="3780790" algn="l"/>
              </a:tabLst>
            </a:pPr>
            <a:r>
              <a:rPr lang="it-IT" sz="1600" b="1" dirty="0">
                <a:solidFill>
                  <a:schemeClr val="tx2"/>
                </a:solidFill>
                <a:latin typeface="Times New Roman" panose="02020603050405020304" pitchFamily="18" charset="0"/>
                <a:cs typeface="Times New Roman" panose="02020603050405020304" pitchFamily="18" charset="0"/>
              </a:rPr>
              <a:t>Assemblea professori </a:t>
            </a:r>
            <a:r>
              <a:rPr lang="it-IT" sz="1600" b="1" dirty="0" smtClean="0">
                <a:solidFill>
                  <a:schemeClr val="tx2"/>
                </a:solidFill>
                <a:latin typeface="Times New Roman" panose="02020603050405020304" pitchFamily="18" charset="0"/>
                <a:cs typeface="Times New Roman" panose="02020603050405020304" pitchFamily="18" charset="0"/>
              </a:rPr>
              <a:t>ordinari</a:t>
            </a:r>
            <a:endParaRPr lang="it-IT" sz="1600" b="1" dirty="0">
              <a:solidFill>
                <a:schemeClr val="tx2"/>
              </a:solidFill>
              <a:latin typeface="Times New Roman" panose="02020603050405020304" pitchFamily="18" charset="0"/>
              <a:cs typeface="Times New Roman" panose="02020603050405020304" pitchFamily="18" charset="0"/>
            </a:endParaRPr>
          </a:p>
        </p:txBody>
      </p:sp>
      <p:cxnSp>
        <p:nvCxnSpPr>
          <p:cNvPr id="4" name="Connettore 1 3"/>
          <p:cNvCxnSpPr/>
          <p:nvPr/>
        </p:nvCxnSpPr>
        <p:spPr>
          <a:xfrm>
            <a:off x="2880496" y="980728"/>
            <a:ext cx="615600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5" name="Rettangolo 4"/>
          <p:cNvSpPr/>
          <p:nvPr/>
        </p:nvSpPr>
        <p:spPr>
          <a:xfrm>
            <a:off x="151918" y="1146010"/>
            <a:ext cx="8208912" cy="369332"/>
          </a:xfrm>
          <a:prstGeom prst="rect">
            <a:avLst/>
          </a:prstGeom>
        </p:spPr>
        <p:txBody>
          <a:bodyPr wrap="square">
            <a:spAutoFit/>
          </a:bodyPr>
          <a:lstStyle/>
          <a:p>
            <a:pPr marL="342900" lvl="0" indent="-342900">
              <a:spcAft>
                <a:spcPts val="2000"/>
              </a:spcAft>
              <a:buFont typeface="+mj-lt"/>
              <a:buAutoNum type="arabicPeriod" startAt="6"/>
            </a:pPr>
            <a:r>
              <a:rPr lang="it-IT" dirty="0" smtClean="0">
                <a:solidFill>
                  <a:schemeClr val="tx2"/>
                </a:solidFill>
                <a:latin typeface="Times New Roman"/>
                <a:ea typeface="Times New Roman"/>
              </a:rPr>
              <a:t>Alta </a:t>
            </a:r>
            <a:r>
              <a:rPr lang="it-IT" dirty="0">
                <a:solidFill>
                  <a:schemeClr val="tx2"/>
                </a:solidFill>
                <a:latin typeface="Times New Roman"/>
                <a:ea typeface="Times New Roman"/>
              </a:rPr>
              <a:t>Scuola di Sanità </a:t>
            </a:r>
            <a:r>
              <a:rPr lang="it-IT" dirty="0" smtClean="0">
                <a:solidFill>
                  <a:schemeClr val="tx2"/>
                </a:solidFill>
                <a:latin typeface="Times New Roman"/>
                <a:ea typeface="Times New Roman"/>
              </a:rPr>
              <a:t>Pubblica (GV)</a:t>
            </a:r>
            <a:endParaRPr lang="it-IT" dirty="0">
              <a:solidFill>
                <a:schemeClr val="tx2"/>
              </a:solidFill>
              <a:effectLst/>
              <a:latin typeface="Times New Roman"/>
              <a:ea typeface="Times New Roman"/>
            </a:endParaRPr>
          </a:p>
        </p:txBody>
      </p:sp>
      <p:sp>
        <p:nvSpPr>
          <p:cNvPr id="7" name="Rettangolo 6"/>
          <p:cNvSpPr/>
          <p:nvPr/>
        </p:nvSpPr>
        <p:spPr>
          <a:xfrm>
            <a:off x="0" y="6355647"/>
            <a:ext cx="9144000" cy="504000"/>
          </a:xfrm>
          <a:prstGeom prst="rect">
            <a:avLst/>
          </a:prstGeom>
          <a:solidFill>
            <a:schemeClr val="accent1">
              <a:lumMod val="40000"/>
              <a:lumOff val="60000"/>
            </a:schemeClr>
          </a:solidFill>
        </p:spPr>
        <p:txBody>
          <a:bodyPr wrap="square" tIns="252000" anchor="ctr" anchorCtr="0">
            <a:noAutofit/>
          </a:bodyPr>
          <a:lstStyle/>
          <a:p>
            <a:pPr algn="ctr"/>
            <a:r>
              <a:rPr lang="it-IT" sz="1600" dirty="0" smtClean="0">
                <a:latin typeface="Times New Roman" panose="02020603050405020304" pitchFamily="18" charset="0"/>
                <a:cs typeface="Times New Roman" panose="02020603050405020304" pitchFamily="18" charset="0"/>
              </a:rPr>
              <a:t>La giunta: Flavia </a:t>
            </a:r>
            <a:r>
              <a:rPr lang="it-IT" sz="1600" dirty="0">
                <a:latin typeface="Times New Roman" panose="02020603050405020304" pitchFamily="18" charset="0"/>
                <a:cs typeface="Times New Roman" panose="02020603050405020304" pitchFamily="18" charset="0"/>
              </a:rPr>
              <a:t>Carle (FC), Franco Merletti (FM), Cristina Montomoli (</a:t>
            </a:r>
            <a:r>
              <a:rPr lang="it-IT" sz="1600" dirty="0" smtClean="0">
                <a:latin typeface="Times New Roman" panose="02020603050405020304" pitchFamily="18" charset="0"/>
                <a:cs typeface="Times New Roman" panose="02020603050405020304" pitchFamily="18" charset="0"/>
              </a:rPr>
              <a:t>CM), Giuseppe Verlato (GV), </a:t>
            </a:r>
            <a:endParaRPr lang="it-IT" sz="1600" dirty="0">
              <a:latin typeface="Times New Roman" panose="02020603050405020304" pitchFamily="18" charset="0"/>
              <a:cs typeface="Times New Roman" panose="02020603050405020304" pitchFamily="18" charset="0"/>
            </a:endParaRPr>
          </a:p>
        </p:txBody>
      </p:sp>
      <p:sp>
        <p:nvSpPr>
          <p:cNvPr id="8" name="CasellaDiTesto 7"/>
          <p:cNvSpPr txBox="1"/>
          <p:nvPr/>
        </p:nvSpPr>
        <p:spPr>
          <a:xfrm>
            <a:off x="151918" y="1528372"/>
            <a:ext cx="8992082" cy="4755148"/>
          </a:xfrm>
          <a:prstGeom prst="rect">
            <a:avLst/>
          </a:prstGeom>
          <a:noFill/>
        </p:spPr>
        <p:txBody>
          <a:bodyPr wrap="square" rtlCol="0">
            <a:spAutoFit/>
          </a:bodyPr>
          <a:lstStyle/>
          <a:p>
            <a:pPr>
              <a:lnSpc>
                <a:spcPct val="150000"/>
              </a:lnSpc>
            </a:pPr>
            <a:r>
              <a:rPr lang="it-IT" sz="2400" dirty="0" smtClean="0"/>
              <a:t>Riunioni:</a:t>
            </a:r>
          </a:p>
          <a:p>
            <a:pPr>
              <a:lnSpc>
                <a:spcPct val="150000"/>
              </a:lnSpc>
            </a:pPr>
            <a:r>
              <a:rPr lang="it-IT" sz="2400" dirty="0" smtClean="0"/>
              <a:t>Milano-Bicocca, 28 marzo 2018</a:t>
            </a:r>
          </a:p>
          <a:p>
            <a:pPr>
              <a:lnSpc>
                <a:spcPct val="150000"/>
              </a:lnSpc>
            </a:pPr>
            <a:r>
              <a:rPr lang="it-IT" sz="2400" dirty="0" smtClean="0"/>
              <a:t>Roma, 1 giugno 2018</a:t>
            </a:r>
          </a:p>
          <a:p>
            <a:pPr>
              <a:lnSpc>
                <a:spcPct val="150000"/>
              </a:lnSpc>
            </a:pPr>
            <a:r>
              <a:rPr lang="it-IT" sz="2400" dirty="0" smtClean="0"/>
              <a:t>Riva del Garda (TN), data da definire tra il 17 e il 20 ottobre</a:t>
            </a:r>
          </a:p>
          <a:p>
            <a:pPr>
              <a:lnSpc>
                <a:spcPct val="150000"/>
              </a:lnSpc>
            </a:pPr>
            <a:endParaRPr lang="it-IT" sz="2400" dirty="0"/>
          </a:p>
          <a:p>
            <a:pPr>
              <a:spcAft>
                <a:spcPts val="600"/>
              </a:spcAft>
            </a:pPr>
            <a:r>
              <a:rPr lang="it-IT" sz="2400" dirty="0" smtClean="0"/>
              <a:t>La </a:t>
            </a:r>
            <a:r>
              <a:rPr lang="it-IT" sz="2400" dirty="0"/>
              <a:t>prima riunione (marzo 2018) è stata </a:t>
            </a:r>
            <a:r>
              <a:rPr lang="it-IT" sz="2400" dirty="0" smtClean="0"/>
              <a:t>promossa </a:t>
            </a:r>
            <a:r>
              <a:rPr lang="it-IT" sz="2400" dirty="0"/>
              <a:t>da:</a:t>
            </a:r>
          </a:p>
          <a:p>
            <a:pPr>
              <a:spcAft>
                <a:spcPts val="600"/>
              </a:spcAft>
            </a:pPr>
            <a:r>
              <a:rPr lang="it-IT" sz="2400" dirty="0"/>
              <a:t>SSD </a:t>
            </a:r>
            <a:r>
              <a:rPr lang="it-IT" sz="2400" dirty="0" err="1"/>
              <a:t>Med</a:t>
            </a:r>
            <a:r>
              <a:rPr lang="it-IT" sz="2400" dirty="0"/>
              <a:t>/01: </a:t>
            </a:r>
            <a:r>
              <a:rPr lang="it-IT" sz="2400" b="1" dirty="0"/>
              <a:t>Giovanni </a:t>
            </a:r>
            <a:r>
              <a:rPr lang="it-IT" sz="2400" b="1" dirty="0" err="1"/>
              <a:t>Corrao</a:t>
            </a:r>
            <a:r>
              <a:rPr lang="it-IT" sz="2400" b="1" dirty="0"/>
              <a:t> </a:t>
            </a:r>
            <a:r>
              <a:rPr lang="it-IT" sz="2400" dirty="0"/>
              <a:t>(Milano-Bicocca) e Flavia </a:t>
            </a:r>
            <a:r>
              <a:rPr lang="it-IT" sz="2400" dirty="0" err="1"/>
              <a:t>Carle</a:t>
            </a:r>
            <a:r>
              <a:rPr lang="it-IT" sz="2400" dirty="0"/>
              <a:t> (Ancona)</a:t>
            </a:r>
          </a:p>
          <a:p>
            <a:pPr>
              <a:spcAft>
                <a:spcPts val="600"/>
              </a:spcAft>
            </a:pPr>
            <a:r>
              <a:rPr lang="it-IT" sz="2400" dirty="0"/>
              <a:t>SSD </a:t>
            </a:r>
            <a:r>
              <a:rPr lang="it-IT" sz="2400" dirty="0" err="1"/>
              <a:t>Med</a:t>
            </a:r>
            <a:r>
              <a:rPr lang="it-IT" sz="2400" dirty="0"/>
              <a:t>/42: Italo Angelillo (Campania) e Roberta Siliquini (Torino)</a:t>
            </a:r>
          </a:p>
          <a:p>
            <a:pPr>
              <a:lnSpc>
                <a:spcPct val="150000"/>
              </a:lnSpc>
            </a:pPr>
            <a:endParaRPr lang="it-IT" sz="2400" dirty="0" smtClean="0"/>
          </a:p>
        </p:txBody>
      </p:sp>
    </p:spTree>
    <p:extLst>
      <p:ext uri="{BB962C8B-B14F-4D97-AF65-F5344CB8AC3E}">
        <p14:creationId xmlns:p14="http://schemas.microsoft.com/office/powerpoint/2010/main" val="964743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txBox="1">
            <a:spLocks/>
          </p:cNvSpPr>
          <p:nvPr/>
        </p:nvSpPr>
        <p:spPr>
          <a:xfrm>
            <a:off x="3347864" y="52462"/>
            <a:ext cx="5857632" cy="907941"/>
          </a:xfrm>
          <a:prstGeom prst="rect">
            <a:avLst/>
          </a:prstGeom>
          <a:noFill/>
          <a:ln>
            <a:noFill/>
          </a:ln>
        </p:spPr>
        <p:txBody>
          <a:bodyPr wrap="square" rtlCol="0">
            <a:spAutoFit/>
          </a:bodyPr>
          <a:lstStyle/>
          <a:p>
            <a:pPr marR="118110" algn="r">
              <a:spcBef>
                <a:spcPts val="300"/>
              </a:spcBef>
              <a:spcAft>
                <a:spcPts val="0"/>
              </a:spcAft>
              <a:tabLst>
                <a:tab pos="3780790" algn="l"/>
              </a:tabLst>
            </a:pPr>
            <a:r>
              <a:rPr lang="it-IT" sz="1600" kern="1200" dirty="0" smtClean="0">
                <a:solidFill>
                  <a:schemeClr val="tx2"/>
                </a:solidFill>
                <a:effectLst/>
                <a:latin typeface="Times New Roman"/>
                <a:ea typeface="Times New Roman"/>
              </a:rPr>
              <a:t>Collegio Nazionale dei Professori e Ricercatori Universitari</a:t>
            </a:r>
            <a:endParaRPr lang="it-IT" sz="1600" dirty="0">
              <a:solidFill>
                <a:schemeClr val="tx2"/>
              </a:solidFill>
              <a:effectLst/>
              <a:latin typeface="Times New Roman"/>
              <a:ea typeface="Times New Roman"/>
            </a:endParaRPr>
          </a:p>
          <a:p>
            <a:pPr marR="118110" algn="r">
              <a:spcBef>
                <a:spcPts val="300"/>
              </a:spcBef>
              <a:spcAft>
                <a:spcPts val="0"/>
              </a:spcAft>
              <a:tabLst>
                <a:tab pos="3780790" algn="l"/>
              </a:tabLst>
            </a:pPr>
            <a:r>
              <a:rPr lang="it-IT" sz="1600" b="1" kern="1200" dirty="0" smtClean="0">
                <a:solidFill>
                  <a:schemeClr val="tx2"/>
                </a:solidFill>
                <a:effectLst/>
                <a:latin typeface="Times New Roman"/>
                <a:ea typeface="Times New Roman"/>
              </a:rPr>
              <a:t>MED/01</a:t>
            </a:r>
            <a:r>
              <a:rPr lang="it-IT" sz="1600" kern="1200" dirty="0" smtClean="0">
                <a:solidFill>
                  <a:schemeClr val="tx2"/>
                </a:solidFill>
                <a:effectLst/>
                <a:latin typeface="Times New Roman"/>
                <a:ea typeface="Times New Roman"/>
              </a:rPr>
              <a:t> </a:t>
            </a:r>
            <a:r>
              <a:rPr lang="it-IT" sz="1600" kern="1200" dirty="0">
                <a:solidFill>
                  <a:schemeClr val="tx2"/>
                </a:solidFill>
                <a:effectLst/>
                <a:latin typeface="Times New Roman"/>
                <a:ea typeface="Times New Roman"/>
              </a:rPr>
              <a:t>- </a:t>
            </a:r>
            <a:r>
              <a:rPr lang="it-IT" sz="1600" b="1" kern="1200" dirty="0">
                <a:solidFill>
                  <a:schemeClr val="tx2"/>
                </a:solidFill>
                <a:effectLst/>
                <a:latin typeface="Times New Roman"/>
                <a:ea typeface="Times New Roman"/>
              </a:rPr>
              <a:t>Statistica </a:t>
            </a:r>
            <a:r>
              <a:rPr lang="it-IT" sz="1600" b="1" kern="1200" dirty="0" smtClean="0">
                <a:solidFill>
                  <a:schemeClr val="tx2"/>
                </a:solidFill>
                <a:effectLst/>
                <a:latin typeface="Times New Roman"/>
                <a:ea typeface="Times New Roman"/>
              </a:rPr>
              <a:t>Medica</a:t>
            </a:r>
          </a:p>
          <a:p>
            <a:pPr marR="118110" algn="r">
              <a:spcBef>
                <a:spcPts val="300"/>
              </a:spcBef>
              <a:tabLst>
                <a:tab pos="3780790" algn="l"/>
              </a:tabLst>
            </a:pPr>
            <a:r>
              <a:rPr lang="it-IT" sz="1600" b="1" dirty="0">
                <a:solidFill>
                  <a:schemeClr val="tx2"/>
                </a:solidFill>
                <a:latin typeface="Times New Roman" panose="02020603050405020304" pitchFamily="18" charset="0"/>
                <a:cs typeface="Times New Roman" panose="02020603050405020304" pitchFamily="18" charset="0"/>
              </a:rPr>
              <a:t>Assemblea professori </a:t>
            </a:r>
            <a:r>
              <a:rPr lang="it-IT" sz="1600" b="1" dirty="0" smtClean="0">
                <a:solidFill>
                  <a:schemeClr val="tx2"/>
                </a:solidFill>
                <a:latin typeface="Times New Roman" panose="02020603050405020304" pitchFamily="18" charset="0"/>
                <a:cs typeface="Times New Roman" panose="02020603050405020304" pitchFamily="18" charset="0"/>
              </a:rPr>
              <a:t>ordinari</a:t>
            </a:r>
            <a:endParaRPr lang="it-IT" sz="1600" b="1" dirty="0">
              <a:solidFill>
                <a:schemeClr val="tx2"/>
              </a:solidFill>
              <a:latin typeface="Times New Roman" panose="02020603050405020304" pitchFamily="18" charset="0"/>
              <a:cs typeface="Times New Roman" panose="02020603050405020304" pitchFamily="18" charset="0"/>
            </a:endParaRPr>
          </a:p>
        </p:txBody>
      </p:sp>
      <p:cxnSp>
        <p:nvCxnSpPr>
          <p:cNvPr id="4" name="Connettore 1 3"/>
          <p:cNvCxnSpPr/>
          <p:nvPr/>
        </p:nvCxnSpPr>
        <p:spPr>
          <a:xfrm>
            <a:off x="2880496" y="980728"/>
            <a:ext cx="615600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5" name="Rettangolo 4"/>
          <p:cNvSpPr/>
          <p:nvPr/>
        </p:nvSpPr>
        <p:spPr>
          <a:xfrm>
            <a:off x="151918" y="1146010"/>
            <a:ext cx="8208912" cy="369332"/>
          </a:xfrm>
          <a:prstGeom prst="rect">
            <a:avLst/>
          </a:prstGeom>
        </p:spPr>
        <p:txBody>
          <a:bodyPr wrap="square">
            <a:spAutoFit/>
          </a:bodyPr>
          <a:lstStyle/>
          <a:p>
            <a:pPr marL="342900" lvl="0" indent="-342900">
              <a:spcAft>
                <a:spcPts val="2000"/>
              </a:spcAft>
              <a:buFont typeface="+mj-lt"/>
              <a:buAutoNum type="arabicPeriod" startAt="6"/>
            </a:pPr>
            <a:r>
              <a:rPr lang="it-IT" dirty="0" smtClean="0">
                <a:solidFill>
                  <a:schemeClr val="tx2"/>
                </a:solidFill>
                <a:latin typeface="Times New Roman"/>
                <a:ea typeface="Times New Roman"/>
              </a:rPr>
              <a:t>Alta </a:t>
            </a:r>
            <a:r>
              <a:rPr lang="it-IT" dirty="0">
                <a:solidFill>
                  <a:schemeClr val="tx2"/>
                </a:solidFill>
                <a:latin typeface="Times New Roman"/>
                <a:ea typeface="Times New Roman"/>
              </a:rPr>
              <a:t>Scuola di Sanità </a:t>
            </a:r>
            <a:r>
              <a:rPr lang="it-IT" dirty="0" smtClean="0">
                <a:solidFill>
                  <a:schemeClr val="tx2"/>
                </a:solidFill>
                <a:latin typeface="Times New Roman"/>
                <a:ea typeface="Times New Roman"/>
              </a:rPr>
              <a:t>Pubblica (GV)</a:t>
            </a:r>
            <a:endParaRPr lang="it-IT" dirty="0">
              <a:solidFill>
                <a:schemeClr val="tx2"/>
              </a:solidFill>
              <a:effectLst/>
              <a:latin typeface="Times New Roman"/>
              <a:ea typeface="Times New Roman"/>
            </a:endParaRPr>
          </a:p>
        </p:txBody>
      </p:sp>
      <p:sp>
        <p:nvSpPr>
          <p:cNvPr id="7" name="Rettangolo 6"/>
          <p:cNvSpPr/>
          <p:nvPr/>
        </p:nvSpPr>
        <p:spPr>
          <a:xfrm>
            <a:off x="0" y="6355647"/>
            <a:ext cx="9144000" cy="504000"/>
          </a:xfrm>
          <a:prstGeom prst="rect">
            <a:avLst/>
          </a:prstGeom>
          <a:solidFill>
            <a:schemeClr val="accent1">
              <a:lumMod val="40000"/>
              <a:lumOff val="60000"/>
            </a:schemeClr>
          </a:solidFill>
        </p:spPr>
        <p:txBody>
          <a:bodyPr wrap="square" tIns="252000" anchor="ctr" anchorCtr="0">
            <a:noAutofit/>
          </a:bodyPr>
          <a:lstStyle/>
          <a:p>
            <a:pPr algn="ctr"/>
            <a:r>
              <a:rPr lang="it-IT" sz="1600" dirty="0" smtClean="0">
                <a:latin typeface="Times New Roman" panose="02020603050405020304" pitchFamily="18" charset="0"/>
                <a:cs typeface="Times New Roman" panose="02020603050405020304" pitchFamily="18" charset="0"/>
              </a:rPr>
              <a:t>La giunta: Flavia </a:t>
            </a:r>
            <a:r>
              <a:rPr lang="it-IT" sz="1600" dirty="0">
                <a:latin typeface="Times New Roman" panose="02020603050405020304" pitchFamily="18" charset="0"/>
                <a:cs typeface="Times New Roman" panose="02020603050405020304" pitchFamily="18" charset="0"/>
              </a:rPr>
              <a:t>Carle (FC), Franco Merletti (FM), Cristina Montomoli (</a:t>
            </a:r>
            <a:r>
              <a:rPr lang="it-IT" sz="1600" dirty="0" smtClean="0">
                <a:latin typeface="Times New Roman" panose="02020603050405020304" pitchFamily="18" charset="0"/>
                <a:cs typeface="Times New Roman" panose="02020603050405020304" pitchFamily="18" charset="0"/>
              </a:rPr>
              <a:t>CM), Giuseppe Verlato (GV), </a:t>
            </a:r>
            <a:endParaRPr lang="it-IT" sz="1600" dirty="0">
              <a:latin typeface="Times New Roman" panose="02020603050405020304" pitchFamily="18" charset="0"/>
              <a:cs typeface="Times New Roman" panose="02020603050405020304" pitchFamily="18" charset="0"/>
            </a:endParaRPr>
          </a:p>
        </p:txBody>
      </p:sp>
      <p:sp>
        <p:nvSpPr>
          <p:cNvPr id="8" name="CasellaDiTesto 7"/>
          <p:cNvSpPr txBox="1"/>
          <p:nvPr/>
        </p:nvSpPr>
        <p:spPr>
          <a:xfrm>
            <a:off x="0" y="1528372"/>
            <a:ext cx="9144000" cy="2723823"/>
          </a:xfrm>
          <a:prstGeom prst="rect">
            <a:avLst/>
          </a:prstGeom>
          <a:noFill/>
        </p:spPr>
        <p:txBody>
          <a:bodyPr wrap="square" rtlCol="0">
            <a:spAutoFit/>
          </a:bodyPr>
          <a:lstStyle/>
          <a:p>
            <a:pPr>
              <a:spcAft>
                <a:spcPts val="600"/>
              </a:spcAft>
            </a:pPr>
            <a:endParaRPr lang="it-IT" sz="2600" dirty="0" smtClean="0"/>
          </a:p>
          <a:p>
            <a:pPr>
              <a:spcAft>
                <a:spcPts val="600"/>
              </a:spcAft>
            </a:pPr>
            <a:r>
              <a:rPr lang="it-IT" sz="2600" dirty="0" smtClean="0"/>
              <a:t>Importante occasione per:</a:t>
            </a:r>
          </a:p>
          <a:p>
            <a:pPr marL="171450" indent="-171450" algn="just">
              <a:spcAft>
                <a:spcPts val="600"/>
              </a:spcAft>
              <a:buFontTx/>
              <a:buChar char="-"/>
            </a:pPr>
            <a:r>
              <a:rPr lang="it-IT" sz="2600" dirty="0" smtClean="0"/>
              <a:t>Aumentare il </a:t>
            </a:r>
            <a:r>
              <a:rPr lang="it-IT" sz="2600" b="1" dirty="0" smtClean="0"/>
              <a:t>ruolo</a:t>
            </a:r>
            <a:r>
              <a:rPr lang="it-IT" sz="2600" dirty="0" smtClean="0"/>
              <a:t> della Statistica Medica nell’ambito della Sanità Pubblica, rispondendo ad un’</a:t>
            </a:r>
            <a:r>
              <a:rPr lang="it-IT" sz="2600" b="1" dirty="0" smtClean="0"/>
              <a:t>esigenza reale </a:t>
            </a:r>
            <a:r>
              <a:rPr lang="it-IT" sz="2600" dirty="0" smtClean="0"/>
              <a:t>da parte di questa</a:t>
            </a:r>
          </a:p>
          <a:p>
            <a:pPr marL="342900" indent="-342900">
              <a:spcAft>
                <a:spcPts val="600"/>
              </a:spcAft>
              <a:buFontTx/>
              <a:buChar char="-"/>
            </a:pPr>
            <a:r>
              <a:rPr lang="it-IT" sz="2600" dirty="0" smtClean="0"/>
              <a:t>Aumentare </a:t>
            </a:r>
            <a:r>
              <a:rPr lang="it-IT" sz="2600" dirty="0"/>
              <a:t>la collaborazione tra i </a:t>
            </a:r>
            <a:r>
              <a:rPr lang="it-IT" sz="2600" dirty="0" smtClean="0"/>
              <a:t>settori </a:t>
            </a:r>
            <a:r>
              <a:rPr lang="it-IT" sz="2600" dirty="0" err="1" smtClean="0"/>
              <a:t>Med</a:t>
            </a:r>
            <a:r>
              <a:rPr lang="it-IT" sz="2600" dirty="0" smtClean="0"/>
              <a:t>/01 e </a:t>
            </a:r>
            <a:r>
              <a:rPr lang="it-IT" sz="2600" dirty="0" err="1" smtClean="0"/>
              <a:t>Med</a:t>
            </a:r>
            <a:r>
              <a:rPr lang="it-IT" sz="2600" dirty="0" smtClean="0"/>
              <a:t>/42</a:t>
            </a:r>
            <a:endParaRPr lang="it-IT" sz="2600" dirty="0"/>
          </a:p>
        </p:txBody>
      </p:sp>
    </p:spTree>
    <p:extLst>
      <p:ext uri="{BB962C8B-B14F-4D97-AF65-F5344CB8AC3E}">
        <p14:creationId xmlns:p14="http://schemas.microsoft.com/office/powerpoint/2010/main" val="22621111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681934" y="0"/>
            <a:ext cx="6462066" cy="68580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p:cNvSpPr/>
          <p:nvPr/>
        </p:nvSpPr>
        <p:spPr>
          <a:xfrm>
            <a:off x="3995936" y="6189992"/>
            <a:ext cx="5158143" cy="507831"/>
          </a:xfrm>
          <a:prstGeom prst="rect">
            <a:avLst/>
          </a:prstGeom>
        </p:spPr>
        <p:txBody>
          <a:bodyPr wrap="none">
            <a:spAutoFit/>
          </a:bodyPr>
          <a:lstStyle/>
          <a:p>
            <a:pPr marR="180340" algn="ctr">
              <a:lnSpc>
                <a:spcPct val="150000"/>
              </a:lnSpc>
              <a:spcBef>
                <a:spcPts val="600"/>
              </a:spcBef>
              <a:spcAft>
                <a:spcPts val="600"/>
              </a:spcAft>
            </a:pPr>
            <a:r>
              <a:rPr lang="it-IT" dirty="0" smtClean="0">
                <a:solidFill>
                  <a:schemeClr val="bg1"/>
                </a:solidFill>
                <a:latin typeface="Times New Roman" panose="02020603050405020304" pitchFamily="18" charset="0"/>
                <a:ea typeface="MS Mincho"/>
              </a:rPr>
              <a:t>giovanni.corrao@unimib.it, Milano, </a:t>
            </a:r>
            <a:r>
              <a:rPr lang="it-IT" dirty="0">
                <a:solidFill>
                  <a:schemeClr val="bg1"/>
                </a:solidFill>
                <a:latin typeface="Times New Roman" panose="02020603050405020304" pitchFamily="18" charset="0"/>
                <a:ea typeface="MS Mincho"/>
              </a:rPr>
              <a:t>28 </a:t>
            </a:r>
            <a:r>
              <a:rPr lang="it-IT" dirty="0" smtClean="0">
                <a:solidFill>
                  <a:schemeClr val="bg1"/>
                </a:solidFill>
                <a:latin typeface="Times New Roman" panose="02020603050405020304" pitchFamily="18" charset="0"/>
                <a:ea typeface="MS Mincho"/>
              </a:rPr>
              <a:t>marzo 2108</a:t>
            </a:r>
            <a:endParaRPr lang="it-IT" dirty="0">
              <a:solidFill>
                <a:schemeClr val="bg1"/>
              </a:solidFill>
              <a:latin typeface="Times New Roman" panose="02020603050405020304" pitchFamily="18" charset="0"/>
              <a:ea typeface="MS Mincho"/>
            </a:endParaRPr>
          </a:p>
        </p:txBody>
      </p:sp>
      <p:grpSp>
        <p:nvGrpSpPr>
          <p:cNvPr id="11" name="Gruppo 10"/>
          <p:cNvGrpSpPr/>
          <p:nvPr/>
        </p:nvGrpSpPr>
        <p:grpSpPr>
          <a:xfrm>
            <a:off x="0" y="15946"/>
            <a:ext cx="2843808" cy="1618331"/>
            <a:chOff x="954295" y="2933701"/>
            <a:chExt cx="3791743" cy="1618331"/>
          </a:xfrm>
        </p:grpSpPr>
        <p:pic>
          <p:nvPicPr>
            <p:cNvPr id="10" name="Immagine 9"/>
            <p:cNvPicPr>
              <a:picLocks noChangeAspect="1"/>
            </p:cNvPicPr>
            <p:nvPr/>
          </p:nvPicPr>
          <p:blipFill rotWithShape="1">
            <a:blip r:embed="rId2">
              <a:extLst>
                <a:ext uri="{28A0092B-C50C-407E-A947-70E740481C1C}">
                  <a14:useLocalDpi xmlns:a14="http://schemas.microsoft.com/office/drawing/2010/main" val="0"/>
                </a:ext>
              </a:extLst>
            </a:blip>
            <a:srcRect l="-905" r="499"/>
            <a:stretch/>
          </p:blipFill>
          <p:spPr>
            <a:xfrm>
              <a:off x="1960685" y="2933701"/>
              <a:ext cx="975947" cy="9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asellaDiTesto 7"/>
            <p:cNvSpPr txBox="1"/>
            <p:nvPr/>
          </p:nvSpPr>
          <p:spPr>
            <a:xfrm>
              <a:off x="954295" y="3905701"/>
              <a:ext cx="3791743" cy="646331"/>
            </a:xfrm>
            <a:prstGeom prst="rect">
              <a:avLst/>
            </a:prstGeom>
            <a:noFill/>
          </p:spPr>
          <p:txBody>
            <a:bodyPr wrap="square" rtlCol="0">
              <a:spAutoFit/>
            </a:bodyPr>
            <a:lstStyle/>
            <a:p>
              <a:pPr algn="ctr"/>
              <a:r>
                <a:rPr lang="it-IT" sz="1600" dirty="0" smtClean="0">
                  <a:latin typeface="Times New Roman" panose="02020603050405020304" pitchFamily="18" charset="0"/>
                  <a:cs typeface="Times New Roman" panose="02020603050405020304" pitchFamily="18" charset="0"/>
                </a:rPr>
                <a:t>ALTA SCUOLA</a:t>
              </a:r>
            </a:p>
            <a:p>
              <a:pPr algn="ctr"/>
              <a:r>
                <a:rPr lang="it-IT" sz="2000" b="1" dirty="0" smtClean="0">
                  <a:latin typeface="Times New Roman" panose="02020603050405020304" pitchFamily="18" charset="0"/>
                  <a:cs typeface="Times New Roman" panose="02020603050405020304" pitchFamily="18" charset="0"/>
                </a:rPr>
                <a:t>SANITÀ PUBBLICA</a:t>
              </a:r>
              <a:endParaRPr lang="it-IT" sz="2000" b="1" dirty="0">
                <a:latin typeface="Times New Roman" panose="02020603050405020304" pitchFamily="18" charset="0"/>
                <a:cs typeface="Times New Roman" panose="02020603050405020304" pitchFamily="18" charset="0"/>
              </a:endParaRPr>
            </a:p>
          </p:txBody>
        </p:sp>
      </p:grpSp>
      <p:sp>
        <p:nvSpPr>
          <p:cNvPr id="4" name="Rettangolo 3"/>
          <p:cNvSpPr/>
          <p:nvPr/>
        </p:nvSpPr>
        <p:spPr>
          <a:xfrm>
            <a:off x="2843808" y="1484784"/>
            <a:ext cx="6048672" cy="2308324"/>
          </a:xfrm>
          <a:prstGeom prst="rect">
            <a:avLst/>
          </a:prstGeom>
        </p:spPr>
        <p:txBody>
          <a:bodyPr wrap="square">
            <a:spAutoFit/>
          </a:bodyPr>
          <a:lstStyle/>
          <a:p>
            <a:pPr marL="285750" marR="179070" indent="-285750" algn="just">
              <a:spcBef>
                <a:spcPts val="600"/>
              </a:spcBef>
              <a:spcAft>
                <a:spcPts val="600"/>
              </a:spcAft>
              <a:buFont typeface="Arial" panose="020B0604020202020204" pitchFamily="34" charset="0"/>
              <a:buChar char="•"/>
              <a:tabLst>
                <a:tab pos="5941060" algn="l"/>
              </a:tabLst>
            </a:pPr>
            <a:r>
              <a:rPr lang="it-IT" sz="2400" dirty="0" smtClean="0">
                <a:solidFill>
                  <a:schemeClr val="bg1"/>
                </a:solidFill>
                <a:latin typeface="Times New Roman" panose="02020603050405020304" pitchFamily="18" charset="0"/>
                <a:ea typeface="Times New Roman" panose="02020603050405020304" pitchFamily="18" charset="0"/>
              </a:rPr>
              <a:t>La </a:t>
            </a:r>
            <a:r>
              <a:rPr lang="it-IT" sz="2400" dirty="0">
                <a:solidFill>
                  <a:schemeClr val="bg1"/>
                </a:solidFill>
                <a:latin typeface="Times New Roman" panose="02020603050405020304" pitchFamily="18" charset="0"/>
                <a:ea typeface="Times New Roman" panose="02020603050405020304" pitchFamily="18" charset="0"/>
              </a:rPr>
              <a:t>Sanità Pubblica, così come oggi è </a:t>
            </a:r>
            <a:r>
              <a:rPr lang="it-IT" sz="2400" dirty="0" smtClean="0">
                <a:solidFill>
                  <a:schemeClr val="bg1"/>
                </a:solidFill>
                <a:latin typeface="Times New Roman" panose="02020603050405020304" pitchFamily="18" charset="0"/>
                <a:ea typeface="Times New Roman" panose="02020603050405020304" pitchFamily="18" charset="0"/>
              </a:rPr>
              <a:t>concepita e organizzata </a:t>
            </a:r>
            <a:r>
              <a:rPr lang="it-IT" sz="2400" dirty="0">
                <a:solidFill>
                  <a:schemeClr val="bg1"/>
                </a:solidFill>
                <a:latin typeface="Times New Roman" panose="02020603050405020304" pitchFamily="18" charset="0"/>
                <a:ea typeface="Times New Roman" panose="02020603050405020304" pitchFamily="18" charset="0"/>
              </a:rPr>
              <a:t>nel </a:t>
            </a:r>
            <a:r>
              <a:rPr lang="it-IT" sz="2400" dirty="0" smtClean="0">
                <a:solidFill>
                  <a:schemeClr val="bg1"/>
                </a:solidFill>
                <a:latin typeface="Times New Roman" panose="02020603050405020304" pitchFamily="18" charset="0"/>
                <a:ea typeface="Times New Roman" panose="02020603050405020304" pitchFamily="18" charset="0"/>
              </a:rPr>
              <a:t>nostro, così come in </a:t>
            </a:r>
            <a:r>
              <a:rPr lang="it-IT" sz="2400" dirty="0">
                <a:solidFill>
                  <a:schemeClr val="bg1"/>
                </a:solidFill>
                <a:latin typeface="Times New Roman" panose="02020603050405020304" pitchFamily="18" charset="0"/>
                <a:ea typeface="Times New Roman" panose="02020603050405020304" pitchFamily="18" charset="0"/>
              </a:rPr>
              <a:t>molti Paesi europei, deve adeguarsi al cambiamento strutturale della popolazione e al progresso scientifico e </a:t>
            </a:r>
            <a:r>
              <a:rPr lang="it-IT" sz="2400" dirty="0" smtClean="0">
                <a:solidFill>
                  <a:schemeClr val="bg1"/>
                </a:solidFill>
                <a:latin typeface="Times New Roman" panose="02020603050405020304" pitchFamily="18" charset="0"/>
                <a:ea typeface="Times New Roman" panose="02020603050405020304" pitchFamily="18" charset="0"/>
              </a:rPr>
              <a:t>tecnologico</a:t>
            </a:r>
            <a:endParaRPr lang="it-IT" sz="2400" dirty="0">
              <a:solidFill>
                <a:schemeClr val="bg1"/>
              </a:solidFill>
              <a:latin typeface="Times New Roman" panose="02020603050405020304" pitchFamily="18" charset="0"/>
              <a:ea typeface="MS Mincho"/>
            </a:endParaRPr>
          </a:p>
        </p:txBody>
      </p:sp>
      <p:graphicFrame>
        <p:nvGraphicFramePr>
          <p:cNvPr id="12" name="Tabella 11"/>
          <p:cNvGraphicFramePr>
            <a:graphicFrameLocks noGrp="1"/>
          </p:cNvGraphicFramePr>
          <p:nvPr>
            <p:extLst>
              <p:ext uri="{D42A27DB-BD31-4B8C-83A1-F6EECF244321}">
                <p14:modId xmlns:p14="http://schemas.microsoft.com/office/powerpoint/2010/main" val="2554997937"/>
              </p:ext>
            </p:extLst>
          </p:nvPr>
        </p:nvGraphicFramePr>
        <p:xfrm>
          <a:off x="559146" y="2286898"/>
          <a:ext cx="1620000" cy="2016000"/>
        </p:xfrm>
        <a:graphic>
          <a:graphicData uri="http://schemas.openxmlformats.org/drawingml/2006/table">
            <a:tbl>
              <a:tblPr firstRow="1" bandRow="1">
                <a:effectLst>
                  <a:outerShdw blurRad="50800" dist="38100" dir="2700000" algn="tl" rotWithShape="0">
                    <a:prstClr val="black">
                      <a:alpha val="40000"/>
                    </a:prstClr>
                  </a:outerShdw>
                </a:effectLst>
                <a:tableStyleId>{2D5ABB26-0587-4C30-8999-92F81FD0307C}</a:tableStyleId>
              </a:tblPr>
              <a:tblGrid>
                <a:gridCol w="1620000">
                  <a:extLst>
                    <a:ext uri="{9D8B030D-6E8A-4147-A177-3AD203B41FA5}">
                      <a16:colId xmlns:a16="http://schemas.microsoft.com/office/drawing/2014/main" xmlns="" val="519611652"/>
                    </a:ext>
                  </a:extLst>
                </a:gridCol>
              </a:tblGrid>
              <a:tr h="50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2400" b="1" dirty="0" smtClean="0">
                          <a:solidFill>
                            <a:schemeClr val="bg1"/>
                          </a:solidFill>
                          <a:latin typeface="Times New Roman" panose="02020603050405020304" pitchFamily="18" charset="0"/>
                          <a:cs typeface="Times New Roman" panose="02020603050405020304" pitchFamily="18" charset="0"/>
                        </a:rPr>
                        <a:t>La sfida</a:t>
                      </a:r>
                      <a:endParaRPr lang="it-IT" sz="2400" b="1" dirty="0">
                        <a:solidFill>
                          <a:schemeClr val="bg1"/>
                        </a:solidFill>
                        <a:latin typeface="Times New Roman" panose="02020603050405020304" pitchFamily="18" charset="0"/>
                        <a:cs typeface="Times New Roman" panose="02020603050405020304" pitchFamily="18" charset="0"/>
                      </a:endParaRPr>
                    </a:p>
                  </a:txBody>
                  <a:tcPr marL="68580" marR="68580" anchor="ctr">
                    <a:solidFill>
                      <a:schemeClr val="tx2">
                        <a:lumMod val="50000"/>
                      </a:schemeClr>
                    </a:solidFill>
                  </a:tcPr>
                </a:tc>
                <a:extLst>
                  <a:ext uri="{0D108BD9-81ED-4DB2-BD59-A6C34878D82A}">
                    <a16:rowId xmlns:a16="http://schemas.microsoft.com/office/drawing/2014/main" xmlns="" val="3824533390"/>
                  </a:ext>
                </a:extLst>
              </a:tr>
              <a:tr h="50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it-IT" sz="1400" dirty="0">
                        <a:solidFill>
                          <a:schemeClr val="tx1">
                            <a:lumMod val="50000"/>
                          </a:schemeClr>
                        </a:solidFill>
                        <a:latin typeface="Times New Roman" panose="02020603050405020304" pitchFamily="18" charset="0"/>
                        <a:cs typeface="Times New Roman" panose="02020603050405020304" pitchFamily="18" charset="0"/>
                      </a:endParaRPr>
                    </a:p>
                  </a:txBody>
                  <a:tcPr marL="68580" marR="68580" anchor="ctr"/>
                </a:tc>
                <a:extLst>
                  <a:ext uri="{0D108BD9-81ED-4DB2-BD59-A6C34878D82A}">
                    <a16:rowId xmlns:a16="http://schemas.microsoft.com/office/drawing/2014/main" xmlns="" val="479215003"/>
                  </a:ext>
                </a:extLst>
              </a:tr>
              <a:tr h="50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it-IT" sz="1400" dirty="0">
                        <a:solidFill>
                          <a:schemeClr val="tx1">
                            <a:lumMod val="50000"/>
                          </a:schemeClr>
                        </a:solidFill>
                        <a:latin typeface="Times New Roman" panose="02020603050405020304" pitchFamily="18" charset="0"/>
                        <a:cs typeface="Times New Roman" panose="02020603050405020304" pitchFamily="18" charset="0"/>
                      </a:endParaRPr>
                    </a:p>
                  </a:txBody>
                  <a:tcPr marL="68580" marR="68580" anchor="ctr"/>
                </a:tc>
                <a:extLst>
                  <a:ext uri="{0D108BD9-81ED-4DB2-BD59-A6C34878D82A}">
                    <a16:rowId xmlns:a16="http://schemas.microsoft.com/office/drawing/2014/main" xmlns="" val="2006538073"/>
                  </a:ext>
                </a:extLst>
              </a:tr>
              <a:tr h="50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it-IT" sz="1400" dirty="0">
                        <a:solidFill>
                          <a:schemeClr val="tx1">
                            <a:lumMod val="50000"/>
                          </a:schemeClr>
                        </a:solidFill>
                        <a:latin typeface="Times New Roman" panose="02020603050405020304" pitchFamily="18" charset="0"/>
                        <a:cs typeface="Times New Roman" panose="02020603050405020304" pitchFamily="18" charset="0"/>
                      </a:endParaRPr>
                    </a:p>
                  </a:txBody>
                  <a:tcPr marL="68580" marR="68580" anchor="ctr"/>
                </a:tc>
                <a:extLst>
                  <a:ext uri="{0D108BD9-81ED-4DB2-BD59-A6C34878D82A}">
                    <a16:rowId xmlns:a16="http://schemas.microsoft.com/office/drawing/2014/main" xmlns="" val="3250497971"/>
                  </a:ext>
                </a:extLst>
              </a:tr>
            </a:tbl>
          </a:graphicData>
        </a:graphic>
      </p:graphicFrame>
      <p:sp>
        <p:nvSpPr>
          <p:cNvPr id="7" name="Rettangolo 6"/>
          <p:cNvSpPr/>
          <p:nvPr/>
        </p:nvSpPr>
        <p:spPr>
          <a:xfrm>
            <a:off x="2843808" y="3875564"/>
            <a:ext cx="6048672" cy="1569660"/>
          </a:xfrm>
          <a:prstGeom prst="rect">
            <a:avLst/>
          </a:prstGeom>
        </p:spPr>
        <p:txBody>
          <a:bodyPr wrap="square">
            <a:spAutoFit/>
          </a:bodyPr>
          <a:lstStyle/>
          <a:p>
            <a:pPr marL="285750" marR="179070" indent="-285750" algn="just">
              <a:spcBef>
                <a:spcPts val="600"/>
              </a:spcBef>
              <a:spcAft>
                <a:spcPts val="600"/>
              </a:spcAft>
              <a:buFont typeface="Arial" panose="020B0604020202020204" pitchFamily="34" charset="0"/>
              <a:buChar char="•"/>
              <a:tabLst>
                <a:tab pos="5941060" algn="l"/>
              </a:tabLst>
            </a:pPr>
            <a:r>
              <a:rPr lang="it-IT" sz="2400" dirty="0" smtClean="0">
                <a:solidFill>
                  <a:schemeClr val="bg1"/>
                </a:solidFill>
                <a:latin typeface="Times New Roman" panose="02020603050405020304" pitchFamily="18" charset="0"/>
                <a:ea typeface="Times New Roman" panose="02020603050405020304" pitchFamily="18" charset="0"/>
              </a:rPr>
              <a:t>I singoli Atenei non sempre dispongono di una massa critica sufficiente per affrontare adeguatamente le sfide culturali, scientifiche e formative che il Paese pone</a:t>
            </a:r>
            <a:endParaRPr lang="it-IT" sz="2400" dirty="0">
              <a:solidFill>
                <a:schemeClr val="bg1"/>
              </a:solidFill>
              <a:latin typeface="Times New Roman" panose="02020603050405020304" pitchFamily="18" charset="0"/>
              <a:ea typeface="MS Mincho"/>
            </a:endParaRPr>
          </a:p>
        </p:txBody>
      </p:sp>
      <p:pic>
        <p:nvPicPr>
          <p:cNvPr id="13" name="Immagine 12"/>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388916" y="5641741"/>
            <a:ext cx="567000" cy="756000"/>
          </a:xfrm>
          <a:prstGeom prst="rect">
            <a:avLst/>
          </a:prstGeom>
          <a:ln>
            <a:noFill/>
          </a:ln>
          <a:effectLst>
            <a:outerShdw blurRad="292100" dist="139700" dir="2700000" algn="tl" rotWithShape="0">
              <a:srgbClr val="333333">
                <a:alpha val="65000"/>
              </a:srgbClr>
            </a:outerShdw>
          </a:effectLst>
        </p:spPr>
      </p:pic>
      <p:sp>
        <p:nvSpPr>
          <p:cNvPr id="2" name="Rettangolo 1"/>
          <p:cNvSpPr/>
          <p:nvPr/>
        </p:nvSpPr>
        <p:spPr>
          <a:xfrm>
            <a:off x="2750148" y="301873"/>
            <a:ext cx="6320961" cy="461665"/>
          </a:xfrm>
          <a:prstGeom prst="rect">
            <a:avLst/>
          </a:prstGeom>
          <a:solidFill>
            <a:schemeClr val="bg1"/>
          </a:solidFill>
          <a:effectLst>
            <a:outerShdw blurRad="50800" dist="38100" dir="18900000" algn="bl" rotWithShape="0">
              <a:prstClr val="black">
                <a:alpha val="40000"/>
              </a:prstClr>
            </a:outerShdw>
            <a:softEdge rad="63500"/>
          </a:effectLst>
        </p:spPr>
        <p:txBody>
          <a:bodyPr wrap="none">
            <a:spAutoFit/>
          </a:bodyPr>
          <a:lstStyle/>
          <a:p>
            <a:r>
              <a:rPr lang="it-IT" sz="2400" dirty="0">
                <a:solidFill>
                  <a:sysClr val="windowText" lastClr="000000"/>
                </a:solidFill>
                <a:latin typeface="Times New Roman" panose="02020603050405020304" pitchFamily="18" charset="0"/>
                <a:ea typeface="MS Mincho"/>
              </a:rPr>
              <a:t>Alta scuola di sanità pubblica: perché, cosa, come</a:t>
            </a:r>
            <a:endParaRPr lang="it-IT" sz="2400" dirty="0">
              <a:solidFill>
                <a:sysClr val="windowText" lastClr="000000"/>
              </a:solidFill>
            </a:endParaRPr>
          </a:p>
        </p:txBody>
      </p:sp>
    </p:spTree>
    <p:extLst>
      <p:ext uri="{BB962C8B-B14F-4D97-AF65-F5344CB8AC3E}">
        <p14:creationId xmlns:p14="http://schemas.microsoft.com/office/powerpoint/2010/main" val="243767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267744" y="0"/>
            <a:ext cx="6876256" cy="68580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p:cNvSpPr/>
          <p:nvPr/>
        </p:nvSpPr>
        <p:spPr>
          <a:xfrm>
            <a:off x="4499992" y="6404396"/>
            <a:ext cx="4635564" cy="461665"/>
          </a:xfrm>
          <a:prstGeom prst="rect">
            <a:avLst/>
          </a:prstGeom>
        </p:spPr>
        <p:txBody>
          <a:bodyPr wrap="none">
            <a:spAutoFit/>
          </a:bodyPr>
          <a:lstStyle/>
          <a:p>
            <a:pPr marR="180340" algn="ctr">
              <a:lnSpc>
                <a:spcPct val="150000"/>
              </a:lnSpc>
              <a:spcBef>
                <a:spcPts val="600"/>
              </a:spcBef>
              <a:spcAft>
                <a:spcPts val="600"/>
              </a:spcAft>
            </a:pPr>
            <a:r>
              <a:rPr lang="it-IT" sz="1600" dirty="0" smtClean="0">
                <a:solidFill>
                  <a:schemeClr val="bg1"/>
                </a:solidFill>
                <a:latin typeface="Times New Roman" panose="02020603050405020304" pitchFamily="18" charset="0"/>
                <a:ea typeface="MS Mincho"/>
              </a:rPr>
              <a:t>giovanni.corrao@unimib.it, Milano, </a:t>
            </a:r>
            <a:r>
              <a:rPr lang="it-IT" sz="1600" dirty="0">
                <a:solidFill>
                  <a:schemeClr val="bg1"/>
                </a:solidFill>
                <a:latin typeface="Times New Roman" panose="02020603050405020304" pitchFamily="18" charset="0"/>
                <a:ea typeface="MS Mincho"/>
              </a:rPr>
              <a:t>28 </a:t>
            </a:r>
            <a:r>
              <a:rPr lang="it-IT" sz="1600" dirty="0" smtClean="0">
                <a:solidFill>
                  <a:schemeClr val="bg1"/>
                </a:solidFill>
                <a:latin typeface="Times New Roman" panose="02020603050405020304" pitchFamily="18" charset="0"/>
                <a:ea typeface="MS Mincho"/>
              </a:rPr>
              <a:t>marzo 2108</a:t>
            </a:r>
            <a:endParaRPr lang="it-IT" sz="1600" dirty="0">
              <a:solidFill>
                <a:schemeClr val="bg1"/>
              </a:solidFill>
              <a:latin typeface="Times New Roman" panose="02020603050405020304" pitchFamily="18" charset="0"/>
              <a:ea typeface="MS Mincho"/>
            </a:endParaRPr>
          </a:p>
        </p:txBody>
      </p:sp>
      <p:grpSp>
        <p:nvGrpSpPr>
          <p:cNvPr id="11" name="Gruppo 10"/>
          <p:cNvGrpSpPr/>
          <p:nvPr/>
        </p:nvGrpSpPr>
        <p:grpSpPr>
          <a:xfrm>
            <a:off x="-108520" y="53913"/>
            <a:ext cx="2592288" cy="1614954"/>
            <a:chOff x="1831986" y="2666624"/>
            <a:chExt cx="3136024" cy="1614954"/>
          </a:xfrm>
        </p:grpSpPr>
        <p:pic>
          <p:nvPicPr>
            <p:cNvPr id="10" name="Immagine 9"/>
            <p:cNvPicPr>
              <a:picLocks noChangeAspect="1"/>
            </p:cNvPicPr>
            <p:nvPr/>
          </p:nvPicPr>
          <p:blipFill rotWithShape="1">
            <a:blip r:embed="rId2">
              <a:extLst>
                <a:ext uri="{28A0092B-C50C-407E-A947-70E740481C1C}">
                  <a14:useLocalDpi xmlns:a14="http://schemas.microsoft.com/office/drawing/2010/main" val="0"/>
                </a:ext>
              </a:extLst>
            </a:blip>
            <a:srcRect l="-905" r="499"/>
            <a:stretch/>
          </p:blipFill>
          <p:spPr>
            <a:xfrm>
              <a:off x="2997395" y="2666624"/>
              <a:ext cx="885946" cy="882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asellaDiTesto 7"/>
            <p:cNvSpPr txBox="1"/>
            <p:nvPr/>
          </p:nvSpPr>
          <p:spPr>
            <a:xfrm>
              <a:off x="1831986" y="3635247"/>
              <a:ext cx="3136024" cy="646331"/>
            </a:xfrm>
            <a:prstGeom prst="rect">
              <a:avLst/>
            </a:prstGeom>
            <a:solidFill>
              <a:schemeClr val="bg1"/>
            </a:solidFill>
          </p:spPr>
          <p:txBody>
            <a:bodyPr wrap="square" rtlCol="0">
              <a:spAutoFit/>
            </a:bodyPr>
            <a:lstStyle/>
            <a:p>
              <a:pPr algn="ctr"/>
              <a:r>
                <a:rPr lang="it-IT" sz="1600" dirty="0" smtClean="0">
                  <a:latin typeface="Times New Roman" panose="02020603050405020304" pitchFamily="18" charset="0"/>
                  <a:cs typeface="Times New Roman" panose="02020603050405020304" pitchFamily="18" charset="0"/>
                </a:rPr>
                <a:t>ALTA SCUOLA</a:t>
              </a:r>
            </a:p>
            <a:p>
              <a:pPr algn="r"/>
              <a:r>
                <a:rPr lang="it-IT" sz="2000" b="1" dirty="0" smtClean="0">
                  <a:latin typeface="Times New Roman" panose="02020603050405020304" pitchFamily="18" charset="0"/>
                  <a:cs typeface="Times New Roman" panose="02020603050405020304" pitchFamily="18" charset="0"/>
                </a:rPr>
                <a:t>SANITÀ PUBBLICA</a:t>
              </a:r>
              <a:endParaRPr lang="it-IT" sz="2000" b="1" dirty="0">
                <a:latin typeface="Times New Roman" panose="02020603050405020304" pitchFamily="18" charset="0"/>
                <a:cs typeface="Times New Roman" panose="02020603050405020304" pitchFamily="18" charset="0"/>
              </a:endParaRPr>
            </a:p>
          </p:txBody>
        </p:sp>
      </p:grpSp>
      <p:sp>
        <p:nvSpPr>
          <p:cNvPr id="22" name="Rettangolo 21"/>
          <p:cNvSpPr/>
          <p:nvPr/>
        </p:nvSpPr>
        <p:spPr>
          <a:xfrm>
            <a:off x="2267744" y="1124744"/>
            <a:ext cx="6876256" cy="5447645"/>
          </a:xfrm>
          <a:prstGeom prst="rect">
            <a:avLst/>
          </a:prstGeom>
        </p:spPr>
        <p:txBody>
          <a:bodyPr wrap="square">
            <a:spAutoFit/>
          </a:bodyPr>
          <a:lstStyle/>
          <a:p>
            <a:pPr algn="ctr">
              <a:spcAft>
                <a:spcPts val="1200"/>
              </a:spcAft>
            </a:pPr>
            <a:r>
              <a:rPr lang="it-IT" sz="2000" b="1" dirty="0" smtClean="0">
                <a:solidFill>
                  <a:schemeClr val="bg1"/>
                </a:solidFill>
                <a:latin typeface="Times New Roman" panose="02020603050405020304" pitchFamily="18" charset="0"/>
                <a:ea typeface="MS Mincho"/>
              </a:rPr>
              <a:t>  PROTOCOLLO </a:t>
            </a:r>
            <a:r>
              <a:rPr lang="it-IT" sz="2000" b="1" dirty="0">
                <a:solidFill>
                  <a:schemeClr val="bg1"/>
                </a:solidFill>
                <a:latin typeface="Times New Roman" panose="02020603050405020304" pitchFamily="18" charset="0"/>
                <a:ea typeface="MS Mincho"/>
              </a:rPr>
              <a:t>D’INTESA PER L’ISTITUZIONE DELLA ALTA SCUOLA DI SANITA’ </a:t>
            </a:r>
            <a:r>
              <a:rPr lang="it-IT" sz="2000" b="1" dirty="0" smtClean="0">
                <a:solidFill>
                  <a:schemeClr val="bg1"/>
                </a:solidFill>
                <a:latin typeface="Times New Roman" panose="02020603050405020304" pitchFamily="18" charset="0"/>
                <a:ea typeface="MS Mincho"/>
              </a:rPr>
              <a:t>PUBBLICA</a:t>
            </a:r>
          </a:p>
          <a:p>
            <a:pPr algn="ctr">
              <a:spcAft>
                <a:spcPts val="1200"/>
              </a:spcAft>
            </a:pPr>
            <a:r>
              <a:rPr lang="it-IT" dirty="0" smtClean="0">
                <a:solidFill>
                  <a:schemeClr val="accent4">
                    <a:lumMod val="20000"/>
                    <a:lumOff val="80000"/>
                  </a:schemeClr>
                </a:solidFill>
                <a:latin typeface="Times New Roman" panose="02020603050405020304" pitchFamily="18" charset="0"/>
                <a:ea typeface="MS Mincho"/>
              </a:rPr>
              <a:t>Approvato </a:t>
            </a:r>
            <a:r>
              <a:rPr lang="it-IT" dirty="0">
                <a:solidFill>
                  <a:schemeClr val="accent4">
                    <a:lumMod val="20000"/>
                    <a:lumOff val="80000"/>
                  </a:schemeClr>
                </a:solidFill>
                <a:latin typeface="Times New Roman" panose="02020603050405020304" pitchFamily="18" charset="0"/>
                <a:ea typeface="MS Mincho"/>
              </a:rPr>
              <a:t>dal SA dell’Università di Milano-Bicocca </a:t>
            </a:r>
            <a:r>
              <a:rPr lang="it-IT" dirty="0" smtClean="0">
                <a:solidFill>
                  <a:schemeClr val="accent4">
                    <a:lumMod val="20000"/>
                    <a:lumOff val="80000"/>
                  </a:schemeClr>
                </a:solidFill>
                <a:latin typeface="Times New Roman" panose="02020603050405020304" pitchFamily="18" charset="0"/>
                <a:ea typeface="MS Mincho"/>
              </a:rPr>
              <a:t>l’11.09.2017</a:t>
            </a:r>
            <a:endParaRPr lang="it-IT" dirty="0">
              <a:solidFill>
                <a:schemeClr val="accent4">
                  <a:lumMod val="20000"/>
                  <a:lumOff val="80000"/>
                </a:schemeClr>
              </a:solidFill>
              <a:latin typeface="Times New Roman" panose="02020603050405020304" pitchFamily="18" charset="0"/>
              <a:ea typeface="MS Mincho"/>
            </a:endParaRPr>
          </a:p>
          <a:p>
            <a:pPr algn="just">
              <a:spcAft>
                <a:spcPts val="1200"/>
              </a:spcAft>
            </a:pPr>
            <a:r>
              <a:rPr lang="it-IT" dirty="0" smtClean="0">
                <a:solidFill>
                  <a:schemeClr val="bg1"/>
                </a:solidFill>
                <a:latin typeface="Times New Roman" panose="02020603050405020304" pitchFamily="18" charset="0"/>
                <a:ea typeface="MS Mincho"/>
              </a:rPr>
              <a:t>L’Università </a:t>
            </a:r>
            <a:r>
              <a:rPr lang="it-IT" dirty="0">
                <a:solidFill>
                  <a:schemeClr val="bg1"/>
                </a:solidFill>
                <a:latin typeface="Times New Roman" panose="02020603050405020304" pitchFamily="18" charset="0"/>
                <a:ea typeface="MS Mincho"/>
              </a:rPr>
              <a:t>degli Studi di Milano Bicocca, in collaborazione con l’Università degli Studi di Brescia, l’Università degli Studi “Gabriele D’Annunzio” di Chieti-Pescara, l’Università degli Studi di Ferrara, l’Università degli Studi di Firenze, l’Università degli Studi di Genova, l’Università degli Studi dell’Insubria, l’Università degli Studi “Magna Graecia” di Catanzaro, l’Università degli Studi di Milano, l’Università degli Studi di Modena e Reggio Emilia, l’Università degli Studi della Campania Luigi Vanvitelli, l’Università degli Studi di Padova, l’Università degli Studi di Palermo, l’Università degli Studi di Pavia, l’Università degli Studi del Piemonte Orientale “Amedeo Avogadro”, l’Università Politecnica delle Marche, l’Università di Roma La Sapienza, l’Università degli Studi di Roma Tor Vergata, l’Università degli Studi di Sassari, l’Università degli Studi di Siena, l’Università degli Studi di Torino, l’Università degli Studi di Udine, l’Università degli Studi di </a:t>
            </a:r>
            <a:r>
              <a:rPr lang="it-IT" dirty="0" smtClean="0">
                <a:solidFill>
                  <a:schemeClr val="bg1"/>
                </a:solidFill>
                <a:latin typeface="Times New Roman" panose="02020603050405020304" pitchFamily="18" charset="0"/>
                <a:ea typeface="MS Mincho"/>
              </a:rPr>
              <a:t>Verona, </a:t>
            </a:r>
            <a:r>
              <a:rPr lang="it-IT" dirty="0" smtClean="0">
                <a:solidFill>
                  <a:schemeClr val="accent4">
                    <a:lumMod val="20000"/>
                    <a:lumOff val="80000"/>
                  </a:schemeClr>
                </a:solidFill>
                <a:latin typeface="Times New Roman" panose="02020603050405020304" pitchFamily="18" charset="0"/>
                <a:ea typeface="MS Mincho"/>
              </a:rPr>
              <a:t>(23 Atenei allo stato attuale, ndr)</a:t>
            </a:r>
            <a:endParaRPr lang="it-IT" dirty="0">
              <a:solidFill>
                <a:schemeClr val="accent4">
                  <a:lumMod val="20000"/>
                  <a:lumOff val="80000"/>
                </a:schemeClr>
              </a:solidFill>
              <a:latin typeface="Times New Roman" panose="02020603050405020304" pitchFamily="18" charset="0"/>
              <a:ea typeface="MS Mincho"/>
            </a:endParaRPr>
          </a:p>
        </p:txBody>
      </p:sp>
      <p:pic>
        <p:nvPicPr>
          <p:cNvPr id="12" name="Immagine 11"/>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251520" y="5836025"/>
            <a:ext cx="567000" cy="756000"/>
          </a:xfrm>
          <a:prstGeom prst="rect">
            <a:avLst/>
          </a:prstGeom>
          <a:ln>
            <a:noFill/>
          </a:ln>
          <a:effectLst>
            <a:outerShdw blurRad="292100" dist="139700" dir="2700000" algn="tl" rotWithShape="0">
              <a:srgbClr val="333333">
                <a:alpha val="65000"/>
              </a:srgbClr>
            </a:outerShdw>
          </a:effectLst>
        </p:spPr>
      </p:pic>
      <p:sp>
        <p:nvSpPr>
          <p:cNvPr id="4" name="CasellaDiTesto 3"/>
          <p:cNvSpPr txBox="1"/>
          <p:nvPr/>
        </p:nvSpPr>
        <p:spPr>
          <a:xfrm>
            <a:off x="3419872" y="441777"/>
            <a:ext cx="4833000" cy="646331"/>
          </a:xfrm>
          <a:prstGeom prst="rect">
            <a:avLst/>
          </a:prstGeom>
          <a:solidFill>
            <a:schemeClr val="accent4">
              <a:lumMod val="20000"/>
              <a:lumOff val="80000"/>
            </a:schemeClr>
          </a:solidFill>
          <a:effectLst>
            <a:outerShdw blurRad="50800" dist="38100" dir="18900000" algn="bl" rotWithShape="0">
              <a:prstClr val="black">
                <a:alpha val="40000"/>
              </a:prstClr>
            </a:outerShdw>
          </a:effectLst>
        </p:spPr>
        <p:txBody>
          <a:bodyPr wrap="square" rtlCol="0">
            <a:spAutoFit/>
          </a:bodyPr>
          <a:lstStyle/>
          <a:p>
            <a:pPr algn="ctr"/>
            <a:r>
              <a:rPr lang="it-IT" b="1" dirty="0" smtClean="0">
                <a:latin typeface="Times New Roman" panose="02020603050405020304" pitchFamily="18" charset="0"/>
                <a:cs typeface="Times New Roman" panose="02020603050405020304" pitchFamily="18" charset="0"/>
              </a:rPr>
              <a:t>Protocollo d’intesa per l’istituzione della</a:t>
            </a:r>
          </a:p>
          <a:p>
            <a:pPr algn="ctr"/>
            <a:r>
              <a:rPr lang="it-IT" b="1" dirty="0" smtClean="0">
                <a:latin typeface="Times New Roman" panose="02020603050405020304" pitchFamily="18" charset="0"/>
                <a:cs typeface="Times New Roman" panose="02020603050405020304" pitchFamily="18" charset="0"/>
              </a:rPr>
              <a:t>ALTA SCUOLA DI SANITÀ PUBBLICA</a:t>
            </a:r>
            <a:endParaRPr lang="it-IT" b="1" dirty="0">
              <a:latin typeface="Times New Roman" panose="02020603050405020304" pitchFamily="18" charset="0"/>
              <a:cs typeface="Times New Roman" panose="02020603050405020304" pitchFamily="18" charset="0"/>
            </a:endParaRPr>
          </a:p>
        </p:txBody>
      </p:sp>
      <p:sp>
        <p:nvSpPr>
          <p:cNvPr id="14" name="Rettangolo 13"/>
          <p:cNvSpPr/>
          <p:nvPr/>
        </p:nvSpPr>
        <p:spPr>
          <a:xfrm>
            <a:off x="2753293" y="-27384"/>
            <a:ext cx="6320961" cy="461665"/>
          </a:xfrm>
          <a:prstGeom prst="rect">
            <a:avLst/>
          </a:prstGeom>
          <a:solidFill>
            <a:schemeClr val="bg1"/>
          </a:solidFill>
          <a:effectLst>
            <a:outerShdw blurRad="50800" dist="38100" dir="18900000" algn="bl" rotWithShape="0">
              <a:prstClr val="black">
                <a:alpha val="40000"/>
              </a:prstClr>
            </a:outerShdw>
            <a:softEdge rad="63500"/>
          </a:effectLst>
        </p:spPr>
        <p:txBody>
          <a:bodyPr wrap="none">
            <a:spAutoFit/>
          </a:bodyPr>
          <a:lstStyle/>
          <a:p>
            <a:r>
              <a:rPr lang="it-IT" sz="2400" dirty="0">
                <a:solidFill>
                  <a:sysClr val="windowText" lastClr="000000"/>
                </a:solidFill>
                <a:latin typeface="Times New Roman" panose="02020603050405020304" pitchFamily="18" charset="0"/>
                <a:ea typeface="MS Mincho"/>
              </a:rPr>
              <a:t>Alta scuola di sanità pubblica: perché, cosa, come</a:t>
            </a:r>
            <a:endParaRPr lang="it-IT" sz="2400" dirty="0">
              <a:solidFill>
                <a:sysClr val="windowText" lastClr="000000"/>
              </a:solidFill>
            </a:endParaRPr>
          </a:p>
        </p:txBody>
      </p:sp>
    </p:spTree>
    <p:extLst>
      <p:ext uri="{BB962C8B-B14F-4D97-AF65-F5344CB8AC3E}">
        <p14:creationId xmlns:p14="http://schemas.microsoft.com/office/powerpoint/2010/main" val="4856913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483768" y="116632"/>
            <a:ext cx="6660232" cy="68580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p:cNvSpPr/>
          <p:nvPr/>
        </p:nvSpPr>
        <p:spPr>
          <a:xfrm>
            <a:off x="4538524" y="6534569"/>
            <a:ext cx="4635564" cy="417422"/>
          </a:xfrm>
          <a:prstGeom prst="rect">
            <a:avLst/>
          </a:prstGeom>
        </p:spPr>
        <p:txBody>
          <a:bodyPr wrap="none">
            <a:spAutoFit/>
          </a:bodyPr>
          <a:lstStyle/>
          <a:p>
            <a:pPr marR="180340" algn="ctr">
              <a:lnSpc>
                <a:spcPct val="150000"/>
              </a:lnSpc>
              <a:spcBef>
                <a:spcPts val="600"/>
              </a:spcBef>
              <a:spcAft>
                <a:spcPts val="600"/>
              </a:spcAft>
            </a:pPr>
            <a:r>
              <a:rPr lang="it-IT" sz="1600" dirty="0" smtClean="0">
                <a:solidFill>
                  <a:schemeClr val="bg1"/>
                </a:solidFill>
                <a:latin typeface="Times New Roman" panose="02020603050405020304" pitchFamily="18" charset="0"/>
                <a:ea typeface="MS Mincho"/>
              </a:rPr>
              <a:t>giovanni.corrao@unimib.it, Milano, </a:t>
            </a:r>
            <a:r>
              <a:rPr lang="it-IT" sz="1600" dirty="0">
                <a:solidFill>
                  <a:schemeClr val="bg1"/>
                </a:solidFill>
                <a:latin typeface="Times New Roman" panose="02020603050405020304" pitchFamily="18" charset="0"/>
                <a:ea typeface="MS Mincho"/>
              </a:rPr>
              <a:t>28 </a:t>
            </a:r>
            <a:r>
              <a:rPr lang="it-IT" sz="1600" dirty="0" smtClean="0">
                <a:solidFill>
                  <a:schemeClr val="bg1"/>
                </a:solidFill>
                <a:latin typeface="Times New Roman" panose="02020603050405020304" pitchFamily="18" charset="0"/>
                <a:ea typeface="MS Mincho"/>
              </a:rPr>
              <a:t>marzo 2108</a:t>
            </a:r>
            <a:endParaRPr lang="it-IT" sz="1600" dirty="0">
              <a:solidFill>
                <a:schemeClr val="bg1"/>
              </a:solidFill>
              <a:latin typeface="Times New Roman" panose="02020603050405020304" pitchFamily="18" charset="0"/>
              <a:ea typeface="MS Mincho"/>
            </a:endParaRPr>
          </a:p>
        </p:txBody>
      </p:sp>
      <p:grpSp>
        <p:nvGrpSpPr>
          <p:cNvPr id="11" name="Gruppo 10"/>
          <p:cNvGrpSpPr/>
          <p:nvPr/>
        </p:nvGrpSpPr>
        <p:grpSpPr>
          <a:xfrm>
            <a:off x="0" y="-18303"/>
            <a:ext cx="2555776" cy="1550504"/>
            <a:chOff x="1459524" y="2654555"/>
            <a:chExt cx="3407700" cy="1550504"/>
          </a:xfrm>
        </p:grpSpPr>
        <p:pic>
          <p:nvPicPr>
            <p:cNvPr id="10" name="Immagine 9"/>
            <p:cNvPicPr>
              <a:picLocks noChangeAspect="1"/>
            </p:cNvPicPr>
            <p:nvPr/>
          </p:nvPicPr>
          <p:blipFill rotWithShape="1">
            <a:blip r:embed="rId2">
              <a:extLst>
                <a:ext uri="{28A0092B-C50C-407E-A947-70E740481C1C}">
                  <a14:useLocalDpi xmlns:a14="http://schemas.microsoft.com/office/drawing/2010/main" val="0"/>
                </a:ext>
              </a:extLst>
            </a:blip>
            <a:srcRect l="-905" r="499"/>
            <a:stretch/>
          </p:blipFill>
          <p:spPr>
            <a:xfrm>
              <a:off x="2728556" y="2654555"/>
              <a:ext cx="907844" cy="9041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asellaDiTesto 7"/>
            <p:cNvSpPr txBox="1"/>
            <p:nvPr/>
          </p:nvSpPr>
          <p:spPr>
            <a:xfrm>
              <a:off x="1459524" y="3558728"/>
              <a:ext cx="3407700" cy="646331"/>
            </a:xfrm>
            <a:prstGeom prst="rect">
              <a:avLst/>
            </a:prstGeom>
            <a:noFill/>
          </p:spPr>
          <p:txBody>
            <a:bodyPr wrap="square" rtlCol="0">
              <a:spAutoFit/>
            </a:bodyPr>
            <a:lstStyle/>
            <a:p>
              <a:pPr algn="ctr"/>
              <a:r>
                <a:rPr lang="it-IT" sz="1600" dirty="0" smtClean="0">
                  <a:latin typeface="Times New Roman" panose="02020603050405020304" pitchFamily="18" charset="0"/>
                  <a:cs typeface="Times New Roman" panose="02020603050405020304" pitchFamily="18" charset="0"/>
                </a:rPr>
                <a:t>ALTA SCUOLA</a:t>
              </a:r>
            </a:p>
            <a:p>
              <a:pPr algn="ctr"/>
              <a:r>
                <a:rPr lang="it-IT" sz="2000" b="1" dirty="0" smtClean="0">
                  <a:latin typeface="Times New Roman" panose="02020603050405020304" pitchFamily="18" charset="0"/>
                  <a:cs typeface="Times New Roman" panose="02020603050405020304" pitchFamily="18" charset="0"/>
                </a:rPr>
                <a:t>SANITÀ PUBBLICA</a:t>
              </a:r>
              <a:endParaRPr lang="it-IT" sz="2000" b="1" dirty="0">
                <a:latin typeface="Times New Roman" panose="02020603050405020304" pitchFamily="18" charset="0"/>
                <a:cs typeface="Times New Roman" panose="02020603050405020304" pitchFamily="18" charset="0"/>
              </a:endParaRPr>
            </a:p>
          </p:txBody>
        </p:sp>
      </p:grpSp>
      <p:sp>
        <p:nvSpPr>
          <p:cNvPr id="22" name="Rettangolo 21"/>
          <p:cNvSpPr/>
          <p:nvPr/>
        </p:nvSpPr>
        <p:spPr>
          <a:xfrm>
            <a:off x="2915816" y="1518393"/>
            <a:ext cx="6192687" cy="992579"/>
          </a:xfrm>
          <a:prstGeom prst="rect">
            <a:avLst/>
          </a:prstGeom>
        </p:spPr>
        <p:txBody>
          <a:bodyPr wrap="square">
            <a:spAutoFit/>
          </a:bodyPr>
          <a:lstStyle/>
          <a:p>
            <a:pPr algn="ctr">
              <a:spcAft>
                <a:spcPts val="300"/>
              </a:spcAft>
            </a:pPr>
            <a:r>
              <a:rPr lang="it-IT" sz="2000" b="1" dirty="0">
                <a:solidFill>
                  <a:schemeClr val="bg1"/>
                </a:solidFill>
                <a:latin typeface="Times New Roman" panose="02020603050405020304" pitchFamily="18" charset="0"/>
                <a:ea typeface="MS Mincho"/>
              </a:rPr>
              <a:t>PROTOCOLLO D’INTESA PER L’ISTITUZIONE DELLA ALTA SCUOLA DI SANITA’ PUBBLICA </a:t>
            </a:r>
            <a:endParaRPr lang="it-IT" sz="2000" dirty="0">
              <a:solidFill>
                <a:schemeClr val="bg1"/>
              </a:solidFill>
              <a:latin typeface="Times New Roman" panose="02020603050405020304" pitchFamily="18" charset="0"/>
              <a:ea typeface="MS Mincho"/>
            </a:endParaRPr>
          </a:p>
          <a:p>
            <a:pPr algn="ctr">
              <a:spcAft>
                <a:spcPts val="300"/>
              </a:spcAft>
            </a:pPr>
            <a:r>
              <a:rPr lang="it-IT" sz="1600" dirty="0" smtClean="0">
                <a:solidFill>
                  <a:schemeClr val="accent4">
                    <a:lumMod val="20000"/>
                    <a:lumOff val="80000"/>
                  </a:schemeClr>
                </a:solidFill>
                <a:latin typeface="Times New Roman" panose="02020603050405020304" pitchFamily="18" charset="0"/>
                <a:ea typeface="MS Mincho"/>
              </a:rPr>
              <a:t>Approvato </a:t>
            </a:r>
            <a:r>
              <a:rPr lang="it-IT" sz="1600" dirty="0">
                <a:solidFill>
                  <a:schemeClr val="accent4">
                    <a:lumMod val="20000"/>
                    <a:lumOff val="80000"/>
                  </a:schemeClr>
                </a:solidFill>
                <a:latin typeface="Times New Roman" panose="02020603050405020304" pitchFamily="18" charset="0"/>
                <a:ea typeface="MS Mincho"/>
              </a:rPr>
              <a:t>dal SA dell’Università di Milano-Bicocca </a:t>
            </a:r>
            <a:r>
              <a:rPr lang="it-IT" sz="1600" dirty="0" smtClean="0">
                <a:solidFill>
                  <a:schemeClr val="accent4">
                    <a:lumMod val="20000"/>
                    <a:lumOff val="80000"/>
                  </a:schemeClr>
                </a:solidFill>
                <a:latin typeface="Times New Roman" panose="02020603050405020304" pitchFamily="18" charset="0"/>
                <a:ea typeface="MS Mincho"/>
              </a:rPr>
              <a:t>l’11 </a:t>
            </a:r>
            <a:r>
              <a:rPr lang="it-IT" sz="1600" dirty="0">
                <a:solidFill>
                  <a:schemeClr val="accent4">
                    <a:lumMod val="20000"/>
                    <a:lumOff val="80000"/>
                  </a:schemeClr>
                </a:solidFill>
                <a:latin typeface="Times New Roman" panose="02020603050405020304" pitchFamily="18" charset="0"/>
                <a:ea typeface="MS Mincho"/>
              </a:rPr>
              <a:t>settembre </a:t>
            </a:r>
            <a:r>
              <a:rPr lang="it-IT" sz="1600" dirty="0" smtClean="0">
                <a:solidFill>
                  <a:schemeClr val="accent4">
                    <a:lumMod val="20000"/>
                    <a:lumOff val="80000"/>
                  </a:schemeClr>
                </a:solidFill>
                <a:latin typeface="Times New Roman" panose="02020603050405020304" pitchFamily="18" charset="0"/>
                <a:ea typeface="MS Mincho"/>
              </a:rPr>
              <a:t>2017</a:t>
            </a:r>
            <a:endParaRPr lang="it-IT" sz="1600" dirty="0">
              <a:solidFill>
                <a:schemeClr val="accent4">
                  <a:lumMod val="20000"/>
                  <a:lumOff val="80000"/>
                </a:schemeClr>
              </a:solidFill>
              <a:latin typeface="Times New Roman" panose="02020603050405020304" pitchFamily="18" charset="0"/>
              <a:ea typeface="MS Mincho"/>
            </a:endParaRPr>
          </a:p>
        </p:txBody>
      </p:sp>
      <p:graphicFrame>
        <p:nvGraphicFramePr>
          <p:cNvPr id="14" name="Tabella 13"/>
          <p:cNvGraphicFramePr>
            <a:graphicFrameLocks noGrp="1"/>
          </p:cNvGraphicFramePr>
          <p:nvPr>
            <p:extLst>
              <p:ext uri="{D42A27DB-BD31-4B8C-83A1-F6EECF244321}">
                <p14:modId xmlns:p14="http://schemas.microsoft.com/office/powerpoint/2010/main" val="3601693803"/>
              </p:ext>
            </p:extLst>
          </p:nvPr>
        </p:nvGraphicFramePr>
        <p:xfrm>
          <a:off x="-44160" y="1628801"/>
          <a:ext cx="2959976" cy="1954131"/>
        </p:xfrm>
        <a:graphic>
          <a:graphicData uri="http://schemas.openxmlformats.org/drawingml/2006/table">
            <a:tbl>
              <a:tblPr firstRow="1" bandRow="1">
                <a:effectLst>
                  <a:outerShdw blurRad="50800" dist="38100" dir="2700000" algn="tl" rotWithShape="0">
                    <a:prstClr val="black">
                      <a:alpha val="40000"/>
                    </a:prstClr>
                  </a:outerShdw>
                </a:effectLst>
                <a:tableStyleId>{2D5ABB26-0587-4C30-8999-92F81FD0307C}</a:tableStyleId>
              </a:tblPr>
              <a:tblGrid>
                <a:gridCol w="2959976">
                  <a:extLst>
                    <a:ext uri="{9D8B030D-6E8A-4147-A177-3AD203B41FA5}">
                      <a16:colId xmlns="" xmlns:a16="http://schemas.microsoft.com/office/drawing/2014/main" val="519611652"/>
                    </a:ext>
                  </a:extLst>
                </a:gridCol>
              </a:tblGrid>
              <a:tr h="36558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2000" b="1" dirty="0" smtClean="0">
                          <a:solidFill>
                            <a:schemeClr val="bg1">
                              <a:lumMod val="65000"/>
                            </a:schemeClr>
                          </a:solidFill>
                          <a:latin typeface="Times New Roman" panose="02020603050405020304" pitchFamily="18" charset="0"/>
                          <a:cs typeface="Times New Roman" panose="02020603050405020304" pitchFamily="18" charset="0"/>
                        </a:rPr>
                        <a:t>La sfida</a:t>
                      </a:r>
                      <a:endParaRPr lang="it-IT" sz="2000" b="1" dirty="0">
                        <a:solidFill>
                          <a:schemeClr val="bg1">
                            <a:lumMod val="65000"/>
                          </a:schemeClr>
                        </a:solidFill>
                        <a:latin typeface="Times New Roman" panose="02020603050405020304" pitchFamily="18" charset="0"/>
                        <a:cs typeface="Times New Roman" panose="02020603050405020304" pitchFamily="18" charset="0"/>
                      </a:endParaRPr>
                    </a:p>
                  </a:txBody>
                  <a:tcPr marL="68580" marR="68580" anchor="ctr">
                    <a:solidFill>
                      <a:schemeClr val="bg1">
                        <a:lumMod val="95000"/>
                      </a:schemeClr>
                    </a:solidFill>
                  </a:tcPr>
                </a:tc>
                <a:extLst>
                  <a:ext uri="{0D108BD9-81ED-4DB2-BD59-A6C34878D82A}">
                    <a16:rowId xmlns="" xmlns:a16="http://schemas.microsoft.com/office/drawing/2014/main" val="3824533390"/>
                  </a:ext>
                </a:extLst>
              </a:tr>
              <a:tr h="33869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2000" b="1" dirty="0" smtClean="0">
                          <a:solidFill>
                            <a:schemeClr val="bg1">
                              <a:lumMod val="65000"/>
                            </a:schemeClr>
                          </a:solidFill>
                          <a:latin typeface="Times New Roman" panose="02020603050405020304" pitchFamily="18" charset="0"/>
                          <a:cs typeface="Times New Roman" panose="02020603050405020304" pitchFamily="18" charset="0"/>
                        </a:rPr>
                        <a:t>Risposta dell’Accademia</a:t>
                      </a:r>
                      <a:endParaRPr lang="it-IT" sz="2000" b="1" dirty="0">
                        <a:solidFill>
                          <a:schemeClr val="bg1">
                            <a:lumMod val="65000"/>
                          </a:schemeClr>
                        </a:solidFill>
                        <a:latin typeface="Times New Roman" panose="02020603050405020304" pitchFamily="18" charset="0"/>
                        <a:cs typeface="Times New Roman" panose="02020603050405020304" pitchFamily="18" charset="0"/>
                      </a:endParaRPr>
                    </a:p>
                  </a:txBody>
                  <a:tcPr marL="68580" marR="68580" anchor="ctr">
                    <a:solidFill>
                      <a:schemeClr val="bg1">
                        <a:lumMod val="95000"/>
                      </a:schemeClr>
                    </a:solidFill>
                  </a:tcPr>
                </a:tc>
                <a:extLst>
                  <a:ext uri="{0D108BD9-81ED-4DB2-BD59-A6C34878D82A}">
                    <a16:rowId xmlns="" xmlns:a16="http://schemas.microsoft.com/office/drawing/2014/main" val="479215003"/>
                  </a:ext>
                </a:extLst>
              </a:tr>
              <a:tr h="6852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2400" b="1" dirty="0" smtClean="0">
                          <a:solidFill>
                            <a:schemeClr val="bg1"/>
                          </a:solidFill>
                          <a:latin typeface="Times New Roman" panose="02020603050405020304" pitchFamily="18" charset="0"/>
                          <a:cs typeface="Times New Roman" panose="02020603050405020304" pitchFamily="18" charset="0"/>
                        </a:rPr>
                        <a:t>Cosa si propone di fare</a:t>
                      </a:r>
                      <a:endParaRPr lang="it-IT" sz="2400" b="1" dirty="0">
                        <a:solidFill>
                          <a:schemeClr val="bg1"/>
                        </a:solidFill>
                        <a:latin typeface="Times New Roman" panose="02020603050405020304" pitchFamily="18" charset="0"/>
                        <a:cs typeface="Times New Roman" panose="02020603050405020304" pitchFamily="18" charset="0"/>
                      </a:endParaRPr>
                    </a:p>
                  </a:txBody>
                  <a:tcPr marL="68580" marR="68580" anchor="ctr">
                    <a:solidFill>
                      <a:schemeClr val="tx2">
                        <a:lumMod val="50000"/>
                      </a:schemeClr>
                    </a:solidFill>
                  </a:tcPr>
                </a:tc>
                <a:extLst>
                  <a:ext uri="{0D108BD9-81ED-4DB2-BD59-A6C34878D82A}">
                    <a16:rowId xmlns="" xmlns:a16="http://schemas.microsoft.com/office/drawing/2014/main" val="2006538073"/>
                  </a:ext>
                </a:extLst>
              </a:tr>
              <a:tr h="33869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it-IT" sz="1400" dirty="0">
                        <a:solidFill>
                          <a:schemeClr val="tx1">
                            <a:lumMod val="50000"/>
                          </a:schemeClr>
                        </a:solidFill>
                        <a:latin typeface="Times New Roman" panose="02020603050405020304" pitchFamily="18" charset="0"/>
                        <a:cs typeface="Times New Roman" panose="02020603050405020304" pitchFamily="18" charset="0"/>
                      </a:endParaRPr>
                    </a:p>
                  </a:txBody>
                  <a:tcPr marL="68580" marR="68580" anchor="ctr"/>
                </a:tc>
                <a:extLst>
                  <a:ext uri="{0D108BD9-81ED-4DB2-BD59-A6C34878D82A}">
                    <a16:rowId xmlns="" xmlns:a16="http://schemas.microsoft.com/office/drawing/2014/main" val="3250497971"/>
                  </a:ext>
                </a:extLst>
              </a:tr>
            </a:tbl>
          </a:graphicData>
        </a:graphic>
      </p:graphicFrame>
      <p:pic>
        <p:nvPicPr>
          <p:cNvPr id="12" name="Immagine 11"/>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388916" y="5641741"/>
            <a:ext cx="567000" cy="756000"/>
          </a:xfrm>
          <a:prstGeom prst="rect">
            <a:avLst/>
          </a:prstGeom>
          <a:ln>
            <a:noFill/>
          </a:ln>
          <a:effectLst>
            <a:outerShdw blurRad="292100" dist="139700" dir="2700000" algn="tl" rotWithShape="0">
              <a:srgbClr val="333333">
                <a:alpha val="65000"/>
              </a:srgbClr>
            </a:outerShdw>
          </a:effectLst>
        </p:spPr>
      </p:pic>
      <p:sp>
        <p:nvSpPr>
          <p:cNvPr id="13" name="CasellaDiTesto 12"/>
          <p:cNvSpPr txBox="1"/>
          <p:nvPr/>
        </p:nvSpPr>
        <p:spPr>
          <a:xfrm>
            <a:off x="3397384" y="575807"/>
            <a:ext cx="4833000" cy="646331"/>
          </a:xfrm>
          <a:prstGeom prst="rect">
            <a:avLst/>
          </a:prstGeom>
          <a:solidFill>
            <a:schemeClr val="accent4">
              <a:lumMod val="20000"/>
              <a:lumOff val="80000"/>
            </a:schemeClr>
          </a:solidFill>
          <a:effectLst>
            <a:outerShdw blurRad="50800" dist="38100" dir="18900000" algn="bl" rotWithShape="0">
              <a:prstClr val="black">
                <a:alpha val="40000"/>
              </a:prstClr>
            </a:outerShdw>
          </a:effectLst>
        </p:spPr>
        <p:txBody>
          <a:bodyPr wrap="square" rtlCol="0">
            <a:spAutoFit/>
          </a:bodyPr>
          <a:lstStyle/>
          <a:p>
            <a:pPr algn="ctr"/>
            <a:r>
              <a:rPr lang="it-IT" b="1" dirty="0" smtClean="0">
                <a:latin typeface="Times New Roman" panose="02020603050405020304" pitchFamily="18" charset="0"/>
                <a:cs typeface="Times New Roman" panose="02020603050405020304" pitchFamily="18" charset="0"/>
              </a:rPr>
              <a:t>Protocollo d’intesa per l’istituzione della</a:t>
            </a:r>
          </a:p>
          <a:p>
            <a:pPr algn="ctr"/>
            <a:r>
              <a:rPr lang="it-IT" b="1" dirty="0" smtClean="0">
                <a:latin typeface="Times New Roman" panose="02020603050405020304" pitchFamily="18" charset="0"/>
                <a:cs typeface="Times New Roman" panose="02020603050405020304" pitchFamily="18" charset="0"/>
              </a:rPr>
              <a:t>ALTA SCUOLA DI SANITÀ PUBBLICA</a:t>
            </a:r>
            <a:endParaRPr lang="it-IT" b="1" dirty="0">
              <a:latin typeface="Times New Roman" panose="02020603050405020304" pitchFamily="18" charset="0"/>
              <a:cs typeface="Times New Roman" panose="02020603050405020304" pitchFamily="18" charset="0"/>
            </a:endParaRPr>
          </a:p>
        </p:txBody>
      </p:sp>
      <p:sp>
        <p:nvSpPr>
          <p:cNvPr id="15" name="Rettangolo 14"/>
          <p:cNvSpPr/>
          <p:nvPr/>
        </p:nvSpPr>
        <p:spPr>
          <a:xfrm>
            <a:off x="2653403" y="0"/>
            <a:ext cx="6320961" cy="461665"/>
          </a:xfrm>
          <a:prstGeom prst="rect">
            <a:avLst/>
          </a:prstGeom>
          <a:solidFill>
            <a:schemeClr val="bg1"/>
          </a:solidFill>
          <a:effectLst>
            <a:outerShdw blurRad="50800" dist="38100" dir="18900000" algn="bl" rotWithShape="0">
              <a:prstClr val="black">
                <a:alpha val="40000"/>
              </a:prstClr>
            </a:outerShdw>
            <a:softEdge rad="63500"/>
          </a:effectLst>
        </p:spPr>
        <p:txBody>
          <a:bodyPr wrap="none">
            <a:spAutoFit/>
          </a:bodyPr>
          <a:lstStyle/>
          <a:p>
            <a:r>
              <a:rPr lang="it-IT" sz="2400" dirty="0">
                <a:solidFill>
                  <a:sysClr val="windowText" lastClr="000000"/>
                </a:solidFill>
                <a:latin typeface="Times New Roman" panose="02020603050405020304" pitchFamily="18" charset="0"/>
                <a:ea typeface="MS Mincho"/>
              </a:rPr>
              <a:t>Alta scuola di sanità pubblica: perché, cosa, come</a:t>
            </a:r>
            <a:endParaRPr lang="it-IT" sz="2400" dirty="0">
              <a:solidFill>
                <a:sysClr val="windowText" lastClr="000000"/>
              </a:solidFill>
            </a:endParaRPr>
          </a:p>
        </p:txBody>
      </p:sp>
      <p:sp>
        <p:nvSpPr>
          <p:cNvPr id="4" name="Rettangolo 3"/>
          <p:cNvSpPr/>
          <p:nvPr/>
        </p:nvSpPr>
        <p:spPr>
          <a:xfrm>
            <a:off x="2653403" y="2708920"/>
            <a:ext cx="6489455" cy="3708708"/>
          </a:xfrm>
          <a:prstGeom prst="rect">
            <a:avLst/>
          </a:prstGeom>
        </p:spPr>
        <p:txBody>
          <a:bodyPr wrap="square">
            <a:spAutoFit/>
          </a:bodyPr>
          <a:lstStyle/>
          <a:p>
            <a:pPr>
              <a:spcAft>
                <a:spcPts val="600"/>
              </a:spcAft>
            </a:pPr>
            <a:r>
              <a:rPr lang="it-IT" sz="2000" dirty="0" smtClean="0">
                <a:solidFill>
                  <a:schemeClr val="bg1"/>
                </a:solidFill>
                <a:latin typeface="Times New Roman" panose="02020603050405020304" pitchFamily="18" charset="0"/>
                <a:ea typeface="MS Mincho"/>
              </a:rPr>
              <a:t>… intendono istituire l’Alta Scuola di Sanità Pubblica… con l’obiettivo di mettere in rete le discipline che contribuiscono a una sanità pubblica basata sulle prove (</a:t>
            </a:r>
            <a:r>
              <a:rPr lang="it-IT" sz="2000" b="1" u="sng" dirty="0" smtClean="0">
                <a:solidFill>
                  <a:schemeClr val="accent4">
                    <a:lumMod val="20000"/>
                    <a:lumOff val="80000"/>
                  </a:schemeClr>
                </a:solidFill>
                <a:latin typeface="Times New Roman" panose="02020603050405020304" pitchFamily="18" charset="0"/>
                <a:ea typeface="MS Mincho"/>
              </a:rPr>
              <a:t>Evidence-Based Public Health</a:t>
            </a:r>
            <a:r>
              <a:rPr lang="it-IT" sz="2000" dirty="0" smtClean="0">
                <a:solidFill>
                  <a:schemeClr val="bg1"/>
                </a:solidFill>
                <a:latin typeface="Times New Roman" panose="02020603050405020304" pitchFamily="18" charset="0"/>
                <a:ea typeface="MS Mincho"/>
              </a:rPr>
              <a:t>) </a:t>
            </a:r>
          </a:p>
          <a:p>
            <a:pPr marL="285750" indent="-285750">
              <a:spcAft>
                <a:spcPts val="600"/>
              </a:spcAft>
              <a:buFont typeface="Arial" panose="020B0604020202020204" pitchFamily="34" charset="0"/>
              <a:buChar char="•"/>
            </a:pPr>
            <a:r>
              <a:rPr lang="it-IT" sz="2000" dirty="0" smtClean="0">
                <a:solidFill>
                  <a:schemeClr val="bg1"/>
                </a:solidFill>
                <a:latin typeface="Times New Roman" panose="02020603050405020304" pitchFamily="18" charset="0"/>
                <a:ea typeface="MS Mincho"/>
              </a:rPr>
              <a:t>indirizzandole alla … </a:t>
            </a:r>
            <a:r>
              <a:rPr lang="it-IT" sz="2000" b="1" u="sng" dirty="0" smtClean="0">
                <a:solidFill>
                  <a:schemeClr val="accent4">
                    <a:lumMod val="20000"/>
                    <a:lumOff val="80000"/>
                  </a:schemeClr>
                </a:solidFill>
                <a:latin typeface="Times New Roman" panose="02020603050405020304" pitchFamily="18" charset="0"/>
                <a:ea typeface="MS Mincho"/>
              </a:rPr>
              <a:t>formazione di competenze avanzate </a:t>
            </a:r>
            <a:r>
              <a:rPr lang="it-IT" sz="2000" dirty="0" smtClean="0">
                <a:solidFill>
                  <a:schemeClr val="bg1"/>
                </a:solidFill>
                <a:latin typeface="Times New Roman" panose="02020603050405020304" pitchFamily="18" charset="0"/>
                <a:ea typeface="MS Mincho"/>
              </a:rPr>
              <a:t>in grado di rispondere ai bisogni emergenti del sistema sanitario</a:t>
            </a:r>
          </a:p>
          <a:p>
            <a:pPr marL="285750" indent="-285750">
              <a:spcAft>
                <a:spcPts val="600"/>
              </a:spcAft>
              <a:buFont typeface="Arial" panose="020B0604020202020204" pitchFamily="34" charset="0"/>
              <a:buChar char="•"/>
            </a:pPr>
            <a:r>
              <a:rPr lang="it-IT" sz="2000" dirty="0" smtClean="0">
                <a:solidFill>
                  <a:schemeClr val="bg1"/>
                </a:solidFill>
                <a:latin typeface="Times New Roman" panose="02020603050405020304" pitchFamily="18" charset="0"/>
                <a:ea typeface="MS Mincho"/>
              </a:rPr>
              <a:t>di affrontare </a:t>
            </a:r>
            <a:r>
              <a:rPr lang="it-IT" sz="2000" dirty="0">
                <a:solidFill>
                  <a:schemeClr val="bg1"/>
                </a:solidFill>
                <a:latin typeface="Times New Roman" panose="02020603050405020304" pitchFamily="18" charset="0"/>
                <a:ea typeface="MS Mincho"/>
              </a:rPr>
              <a:t>le nuove sfide che si iniziano a delineare con </a:t>
            </a:r>
            <a:r>
              <a:rPr lang="it-IT" sz="2000" b="1" u="sng" dirty="0" smtClean="0">
                <a:solidFill>
                  <a:schemeClr val="accent4">
                    <a:lumMod val="20000"/>
                    <a:lumOff val="80000"/>
                  </a:schemeClr>
                </a:solidFill>
                <a:latin typeface="Times New Roman" panose="02020603050405020304" pitchFamily="18" charset="0"/>
                <a:ea typeface="MS Mincho"/>
              </a:rPr>
              <a:t>approccio scientifico </a:t>
            </a:r>
            <a:r>
              <a:rPr lang="it-IT" sz="2000" dirty="0" smtClean="0">
                <a:solidFill>
                  <a:schemeClr val="bg1"/>
                </a:solidFill>
                <a:latin typeface="Times New Roman" panose="02020603050405020304" pitchFamily="18" charset="0"/>
                <a:ea typeface="MS Mincho"/>
              </a:rPr>
              <a:t>e </a:t>
            </a:r>
          </a:p>
          <a:p>
            <a:pPr marL="285750" indent="-285750">
              <a:spcAft>
                <a:spcPts val="600"/>
              </a:spcAft>
              <a:buFont typeface="Arial" panose="020B0604020202020204" pitchFamily="34" charset="0"/>
              <a:buChar char="•"/>
            </a:pPr>
            <a:r>
              <a:rPr lang="it-IT" sz="2000" dirty="0" smtClean="0">
                <a:solidFill>
                  <a:schemeClr val="bg1"/>
                </a:solidFill>
                <a:latin typeface="Times New Roman" panose="02020603050405020304" pitchFamily="18" charset="0"/>
                <a:ea typeface="MS Mincho"/>
              </a:rPr>
              <a:t>di realizzare programmi e attività di ricerca i cui </a:t>
            </a:r>
            <a:r>
              <a:rPr lang="it-IT" sz="2000" b="1" u="sng" dirty="0" smtClean="0">
                <a:solidFill>
                  <a:schemeClr val="accent4">
                    <a:lumMod val="20000"/>
                    <a:lumOff val="80000"/>
                  </a:schemeClr>
                </a:solidFill>
                <a:latin typeface="Times New Roman" panose="02020603050405020304" pitchFamily="18" charset="0"/>
                <a:ea typeface="MS Mincho"/>
              </a:rPr>
              <a:t>risultati siano trasferibili al processo decisionale</a:t>
            </a:r>
            <a:endParaRPr lang="it-IT" sz="2000" b="1" u="sng" dirty="0"/>
          </a:p>
        </p:txBody>
      </p:sp>
    </p:spTree>
    <p:extLst>
      <p:ext uri="{BB962C8B-B14F-4D97-AF65-F5344CB8AC3E}">
        <p14:creationId xmlns:p14="http://schemas.microsoft.com/office/powerpoint/2010/main" val="321740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681934" y="0"/>
            <a:ext cx="6462066" cy="68580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dirty="0"/>
          </a:p>
        </p:txBody>
      </p:sp>
      <p:sp>
        <p:nvSpPr>
          <p:cNvPr id="5" name="Rettangolo 4"/>
          <p:cNvSpPr/>
          <p:nvPr/>
        </p:nvSpPr>
        <p:spPr>
          <a:xfrm>
            <a:off x="3985857" y="6237312"/>
            <a:ext cx="5158143" cy="507831"/>
          </a:xfrm>
          <a:prstGeom prst="rect">
            <a:avLst/>
          </a:prstGeom>
        </p:spPr>
        <p:txBody>
          <a:bodyPr wrap="none">
            <a:spAutoFit/>
          </a:bodyPr>
          <a:lstStyle/>
          <a:p>
            <a:pPr marR="180340" algn="ctr">
              <a:lnSpc>
                <a:spcPct val="150000"/>
              </a:lnSpc>
              <a:spcBef>
                <a:spcPts val="600"/>
              </a:spcBef>
              <a:spcAft>
                <a:spcPts val="600"/>
              </a:spcAft>
            </a:pPr>
            <a:r>
              <a:rPr lang="it-IT" dirty="0" smtClean="0">
                <a:solidFill>
                  <a:schemeClr val="bg1"/>
                </a:solidFill>
                <a:latin typeface="Times New Roman" panose="02020603050405020304" pitchFamily="18" charset="0"/>
                <a:ea typeface="MS Mincho"/>
              </a:rPr>
              <a:t>giovanni.corrao@unimib.it, Milano, </a:t>
            </a:r>
            <a:r>
              <a:rPr lang="it-IT" dirty="0">
                <a:solidFill>
                  <a:schemeClr val="bg1"/>
                </a:solidFill>
                <a:latin typeface="Times New Roman" panose="02020603050405020304" pitchFamily="18" charset="0"/>
                <a:ea typeface="MS Mincho"/>
              </a:rPr>
              <a:t>28 </a:t>
            </a:r>
            <a:r>
              <a:rPr lang="it-IT" dirty="0" smtClean="0">
                <a:solidFill>
                  <a:schemeClr val="bg1"/>
                </a:solidFill>
                <a:latin typeface="Times New Roman" panose="02020603050405020304" pitchFamily="18" charset="0"/>
                <a:ea typeface="MS Mincho"/>
              </a:rPr>
              <a:t>marzo 2108</a:t>
            </a:r>
            <a:endParaRPr lang="it-IT" dirty="0">
              <a:solidFill>
                <a:schemeClr val="bg1"/>
              </a:solidFill>
              <a:latin typeface="Times New Roman" panose="02020603050405020304" pitchFamily="18" charset="0"/>
              <a:ea typeface="MS Mincho"/>
            </a:endParaRPr>
          </a:p>
        </p:txBody>
      </p:sp>
      <p:grpSp>
        <p:nvGrpSpPr>
          <p:cNvPr id="11" name="Gruppo 10"/>
          <p:cNvGrpSpPr/>
          <p:nvPr/>
        </p:nvGrpSpPr>
        <p:grpSpPr>
          <a:xfrm>
            <a:off x="375871" y="260843"/>
            <a:ext cx="2306063" cy="1255969"/>
            <a:chOff x="1960685" y="2933701"/>
            <a:chExt cx="3074750" cy="1255969"/>
          </a:xfrm>
        </p:grpSpPr>
        <p:pic>
          <p:nvPicPr>
            <p:cNvPr id="10" name="Immagine 9"/>
            <p:cNvPicPr>
              <a:picLocks noChangeAspect="1"/>
            </p:cNvPicPr>
            <p:nvPr/>
          </p:nvPicPr>
          <p:blipFill rotWithShape="1">
            <a:blip r:embed="rId2">
              <a:extLst>
                <a:ext uri="{28A0092B-C50C-407E-A947-70E740481C1C}">
                  <a14:useLocalDpi xmlns:a14="http://schemas.microsoft.com/office/drawing/2010/main" val="0"/>
                </a:ext>
              </a:extLst>
            </a:blip>
            <a:srcRect l="-905" r="499"/>
            <a:stretch/>
          </p:blipFill>
          <p:spPr>
            <a:xfrm>
              <a:off x="1960685" y="2933701"/>
              <a:ext cx="975947" cy="9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asellaDiTesto 7"/>
            <p:cNvSpPr txBox="1"/>
            <p:nvPr/>
          </p:nvSpPr>
          <p:spPr>
            <a:xfrm>
              <a:off x="2479436" y="3235563"/>
              <a:ext cx="2555999" cy="954107"/>
            </a:xfrm>
            <a:prstGeom prst="rect">
              <a:avLst/>
            </a:prstGeom>
            <a:noFill/>
          </p:spPr>
          <p:txBody>
            <a:bodyPr wrap="square" rtlCol="0">
              <a:spAutoFit/>
            </a:bodyPr>
            <a:lstStyle/>
            <a:p>
              <a:pPr algn="r"/>
              <a:r>
                <a:rPr lang="it-IT" sz="1600" dirty="0" smtClean="0">
                  <a:latin typeface="Times New Roman" panose="02020603050405020304" pitchFamily="18" charset="0"/>
                  <a:cs typeface="Times New Roman" panose="02020603050405020304" pitchFamily="18" charset="0"/>
                </a:rPr>
                <a:t>ALTA SCUOLA</a:t>
              </a:r>
            </a:p>
            <a:p>
              <a:pPr algn="r"/>
              <a:r>
                <a:rPr lang="it-IT" sz="2000" b="1" dirty="0" smtClean="0">
                  <a:solidFill>
                    <a:schemeClr val="bg1"/>
                  </a:solidFill>
                  <a:latin typeface="Times New Roman" panose="02020603050405020304" pitchFamily="18" charset="0"/>
                  <a:cs typeface="Times New Roman" panose="02020603050405020304" pitchFamily="18" charset="0"/>
                </a:rPr>
                <a:t>SA</a:t>
              </a:r>
              <a:r>
                <a:rPr lang="it-IT" sz="2000" b="1" dirty="0" smtClean="0">
                  <a:latin typeface="Times New Roman" panose="02020603050405020304" pitchFamily="18" charset="0"/>
                  <a:cs typeface="Times New Roman" panose="02020603050405020304" pitchFamily="18" charset="0"/>
                </a:rPr>
                <a:t>NITÀ PUBBLICA</a:t>
              </a:r>
              <a:endParaRPr lang="it-IT" sz="2000" b="1" dirty="0">
                <a:latin typeface="Times New Roman" panose="02020603050405020304" pitchFamily="18" charset="0"/>
                <a:cs typeface="Times New Roman" panose="02020603050405020304" pitchFamily="18" charset="0"/>
              </a:endParaRPr>
            </a:p>
          </p:txBody>
        </p:sp>
      </p:grpSp>
      <p:pic>
        <p:nvPicPr>
          <p:cNvPr id="9" name="Immagine 8"/>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388916" y="5641741"/>
            <a:ext cx="567000" cy="756000"/>
          </a:xfrm>
          <a:prstGeom prst="rect">
            <a:avLst/>
          </a:prstGeom>
          <a:ln>
            <a:noFill/>
          </a:ln>
          <a:effectLst>
            <a:outerShdw blurRad="292100" dist="139700" dir="2700000" algn="tl" rotWithShape="0">
              <a:srgbClr val="333333">
                <a:alpha val="65000"/>
              </a:srgbClr>
            </a:outerShdw>
          </a:effectLst>
        </p:spPr>
      </p:pic>
      <p:sp>
        <p:nvSpPr>
          <p:cNvPr id="4" name="Rettangolo 3"/>
          <p:cNvSpPr/>
          <p:nvPr/>
        </p:nvSpPr>
        <p:spPr>
          <a:xfrm>
            <a:off x="3016027" y="1705833"/>
            <a:ext cx="5904656" cy="2246769"/>
          </a:xfrm>
          <a:prstGeom prst="rect">
            <a:avLst/>
          </a:prstGeom>
        </p:spPr>
        <p:txBody>
          <a:bodyPr wrap="square">
            <a:spAutoFit/>
          </a:bodyPr>
          <a:lstStyle/>
          <a:p>
            <a:pPr marR="179070">
              <a:spcBef>
                <a:spcPts val="1200"/>
              </a:spcBef>
              <a:spcAft>
                <a:spcPts val="1200"/>
              </a:spcAft>
              <a:tabLst>
                <a:tab pos="5941060" algn="l"/>
              </a:tabLst>
            </a:pPr>
            <a:r>
              <a:rPr lang="it-IT" sz="2400" dirty="0" smtClean="0">
                <a:solidFill>
                  <a:schemeClr val="bg1"/>
                </a:solidFill>
                <a:latin typeface="Times New Roman" panose="02020603050405020304" pitchFamily="18" charset="0"/>
                <a:ea typeface="Times New Roman" panose="02020603050405020304" pitchFamily="18" charset="0"/>
              </a:rPr>
              <a:t>L’Alta </a:t>
            </a:r>
            <a:r>
              <a:rPr lang="it-IT" sz="2400" dirty="0">
                <a:solidFill>
                  <a:schemeClr val="bg1"/>
                </a:solidFill>
                <a:latin typeface="Times New Roman" panose="02020603050405020304" pitchFamily="18" charset="0"/>
                <a:ea typeface="Times New Roman" panose="02020603050405020304" pitchFamily="18" charset="0"/>
              </a:rPr>
              <a:t>Scuola di Sanità </a:t>
            </a:r>
            <a:r>
              <a:rPr lang="it-IT" sz="2400" dirty="0" smtClean="0">
                <a:solidFill>
                  <a:schemeClr val="bg1"/>
                </a:solidFill>
                <a:latin typeface="Times New Roman" panose="02020603050405020304" pitchFamily="18" charset="0"/>
                <a:ea typeface="Times New Roman" panose="02020603050405020304" pitchFamily="18" charset="0"/>
              </a:rPr>
              <a:t>Pubblica:</a:t>
            </a:r>
          </a:p>
          <a:p>
            <a:pPr marL="285750" marR="179070" indent="-285750">
              <a:spcBef>
                <a:spcPts val="1200"/>
              </a:spcBef>
              <a:spcAft>
                <a:spcPts val="1200"/>
              </a:spcAft>
              <a:buFont typeface="Arial" panose="020B0604020202020204" pitchFamily="34" charset="0"/>
              <a:buChar char="•"/>
              <a:tabLst>
                <a:tab pos="5941060" algn="l"/>
              </a:tabLst>
            </a:pPr>
            <a:r>
              <a:rPr lang="it-IT" sz="2400" dirty="0" smtClean="0">
                <a:solidFill>
                  <a:schemeClr val="bg1"/>
                </a:solidFill>
                <a:latin typeface="Times New Roman" panose="02020603050405020304" pitchFamily="18" charset="0"/>
                <a:ea typeface="Times New Roman" panose="02020603050405020304" pitchFamily="18" charset="0"/>
              </a:rPr>
              <a:t>non </a:t>
            </a:r>
            <a:r>
              <a:rPr lang="it-IT" sz="2400" dirty="0">
                <a:solidFill>
                  <a:schemeClr val="bg1"/>
                </a:solidFill>
                <a:latin typeface="Times New Roman" panose="02020603050405020304" pitchFamily="18" charset="0"/>
                <a:ea typeface="Times New Roman" panose="02020603050405020304" pitchFamily="18" charset="0"/>
              </a:rPr>
              <a:t>sostituisce, né tantomeno compete, con le Scuole di Specializzazione, né con altri percorsi formativi attivati dai singoli </a:t>
            </a:r>
            <a:r>
              <a:rPr lang="it-IT" sz="2400" dirty="0" smtClean="0">
                <a:solidFill>
                  <a:schemeClr val="bg1"/>
                </a:solidFill>
                <a:latin typeface="Times New Roman" panose="02020603050405020304" pitchFamily="18" charset="0"/>
                <a:ea typeface="Times New Roman" panose="02020603050405020304" pitchFamily="18" charset="0"/>
              </a:rPr>
              <a:t>Atenei</a:t>
            </a:r>
          </a:p>
        </p:txBody>
      </p:sp>
      <p:graphicFrame>
        <p:nvGraphicFramePr>
          <p:cNvPr id="15" name="Tabella 14"/>
          <p:cNvGraphicFramePr>
            <a:graphicFrameLocks noGrp="1"/>
          </p:cNvGraphicFramePr>
          <p:nvPr>
            <p:extLst>
              <p:ext uri="{D42A27DB-BD31-4B8C-83A1-F6EECF244321}">
                <p14:modId xmlns:p14="http://schemas.microsoft.com/office/powerpoint/2010/main" val="1638049625"/>
              </p:ext>
            </p:extLst>
          </p:nvPr>
        </p:nvGraphicFramePr>
        <p:xfrm>
          <a:off x="9752" y="2276872"/>
          <a:ext cx="2762047" cy="2334960"/>
        </p:xfrm>
        <a:graphic>
          <a:graphicData uri="http://schemas.openxmlformats.org/drawingml/2006/table">
            <a:tbl>
              <a:tblPr firstRow="1" bandRow="1">
                <a:effectLst>
                  <a:outerShdw blurRad="50800" dist="38100" dir="2700000" algn="tl" rotWithShape="0">
                    <a:prstClr val="black">
                      <a:alpha val="40000"/>
                    </a:prstClr>
                  </a:outerShdw>
                </a:effectLst>
                <a:tableStyleId>{2D5ABB26-0587-4C30-8999-92F81FD0307C}</a:tableStyleId>
              </a:tblPr>
              <a:tblGrid>
                <a:gridCol w="2762047">
                  <a:extLst>
                    <a:ext uri="{9D8B030D-6E8A-4147-A177-3AD203B41FA5}">
                      <a16:colId xmlns="" xmlns:a16="http://schemas.microsoft.com/office/drawing/2014/main" val="519611652"/>
                    </a:ext>
                  </a:extLst>
                </a:gridCol>
              </a:tblGrid>
              <a:tr h="50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800" b="1" dirty="0" smtClean="0">
                          <a:solidFill>
                            <a:schemeClr val="bg1">
                              <a:lumMod val="65000"/>
                            </a:schemeClr>
                          </a:solidFill>
                          <a:latin typeface="Times New Roman" panose="02020603050405020304" pitchFamily="18" charset="0"/>
                          <a:cs typeface="Times New Roman" panose="02020603050405020304" pitchFamily="18" charset="0"/>
                        </a:rPr>
                        <a:t>La sfida</a:t>
                      </a:r>
                      <a:endParaRPr lang="it-IT" sz="1800" b="1" dirty="0">
                        <a:solidFill>
                          <a:schemeClr val="bg1">
                            <a:lumMod val="65000"/>
                          </a:schemeClr>
                        </a:solidFill>
                        <a:latin typeface="Times New Roman" panose="02020603050405020304" pitchFamily="18" charset="0"/>
                        <a:cs typeface="Times New Roman" panose="02020603050405020304" pitchFamily="18" charset="0"/>
                      </a:endParaRPr>
                    </a:p>
                  </a:txBody>
                  <a:tcPr marL="68580" marR="68580" anchor="ctr">
                    <a:solidFill>
                      <a:schemeClr val="bg1">
                        <a:lumMod val="95000"/>
                      </a:schemeClr>
                    </a:solidFill>
                  </a:tcPr>
                </a:tc>
                <a:extLst>
                  <a:ext uri="{0D108BD9-81ED-4DB2-BD59-A6C34878D82A}">
                    <a16:rowId xmlns="" xmlns:a16="http://schemas.microsoft.com/office/drawing/2014/main" val="3824533390"/>
                  </a:ext>
                </a:extLst>
              </a:tr>
              <a:tr h="50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800" b="1" dirty="0" smtClean="0">
                          <a:solidFill>
                            <a:schemeClr val="bg1">
                              <a:lumMod val="65000"/>
                            </a:schemeClr>
                          </a:solidFill>
                          <a:latin typeface="Times New Roman" panose="02020603050405020304" pitchFamily="18" charset="0"/>
                          <a:cs typeface="Times New Roman" panose="02020603050405020304" pitchFamily="18" charset="0"/>
                        </a:rPr>
                        <a:t>Risposta dell’Accademia</a:t>
                      </a:r>
                      <a:endParaRPr lang="it-IT" sz="1800" b="1" dirty="0">
                        <a:solidFill>
                          <a:schemeClr val="bg1">
                            <a:lumMod val="65000"/>
                          </a:schemeClr>
                        </a:solidFill>
                        <a:latin typeface="Times New Roman" panose="02020603050405020304" pitchFamily="18" charset="0"/>
                        <a:cs typeface="Times New Roman" panose="02020603050405020304" pitchFamily="18" charset="0"/>
                      </a:endParaRPr>
                    </a:p>
                  </a:txBody>
                  <a:tcPr marL="68580" marR="68580" anchor="ctr">
                    <a:solidFill>
                      <a:schemeClr val="bg1">
                        <a:lumMod val="95000"/>
                      </a:schemeClr>
                    </a:solidFill>
                  </a:tcPr>
                </a:tc>
                <a:extLst>
                  <a:ext uri="{0D108BD9-81ED-4DB2-BD59-A6C34878D82A}">
                    <a16:rowId xmlns="" xmlns:a16="http://schemas.microsoft.com/office/drawing/2014/main" val="479215003"/>
                  </a:ext>
                </a:extLst>
              </a:tr>
              <a:tr h="50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800" b="1" kern="1200" dirty="0" smtClean="0">
                          <a:solidFill>
                            <a:schemeClr val="bg1">
                              <a:lumMod val="65000"/>
                            </a:schemeClr>
                          </a:solidFill>
                          <a:latin typeface="Times New Roman" panose="02020603050405020304" pitchFamily="18" charset="0"/>
                          <a:ea typeface="+mn-ea"/>
                          <a:cs typeface="Times New Roman" panose="02020603050405020304" pitchFamily="18" charset="0"/>
                        </a:rPr>
                        <a:t>Cosa si propone di fare</a:t>
                      </a:r>
                      <a:endParaRPr lang="it-IT" sz="1800" b="1" kern="1200" dirty="0">
                        <a:solidFill>
                          <a:schemeClr val="bg1">
                            <a:lumMod val="65000"/>
                          </a:schemeClr>
                        </a:solidFill>
                        <a:latin typeface="Times New Roman" panose="02020603050405020304" pitchFamily="18" charset="0"/>
                        <a:ea typeface="+mn-ea"/>
                        <a:cs typeface="Times New Roman" panose="02020603050405020304" pitchFamily="18" charset="0"/>
                      </a:endParaRPr>
                    </a:p>
                  </a:txBody>
                  <a:tcPr marL="68580" marR="68580" anchor="ctr">
                    <a:solidFill>
                      <a:schemeClr val="bg1">
                        <a:lumMod val="95000"/>
                      </a:schemeClr>
                    </a:solidFill>
                  </a:tcPr>
                </a:tc>
                <a:extLst>
                  <a:ext uri="{0D108BD9-81ED-4DB2-BD59-A6C34878D82A}">
                    <a16:rowId xmlns="" xmlns:a16="http://schemas.microsoft.com/office/drawing/2014/main" val="2006538073"/>
                  </a:ext>
                </a:extLst>
              </a:tr>
              <a:tr h="50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2400" b="1" kern="1200" dirty="0" smtClean="0">
                          <a:solidFill>
                            <a:schemeClr val="bg1"/>
                          </a:solidFill>
                          <a:latin typeface="Times New Roman" panose="02020603050405020304" pitchFamily="18" charset="0"/>
                          <a:ea typeface="+mn-ea"/>
                          <a:cs typeface="Times New Roman" panose="02020603050405020304" pitchFamily="18" charset="0"/>
                        </a:rPr>
                        <a:t>Cosa può fare (cosa non deve fare)</a:t>
                      </a:r>
                      <a:endParaRPr lang="it-IT" sz="2400" b="1" kern="1200" dirty="0">
                        <a:solidFill>
                          <a:schemeClr val="bg1"/>
                        </a:solidFill>
                        <a:latin typeface="Times New Roman" panose="02020603050405020304" pitchFamily="18" charset="0"/>
                        <a:ea typeface="+mn-ea"/>
                        <a:cs typeface="Times New Roman" panose="02020603050405020304" pitchFamily="18" charset="0"/>
                      </a:endParaRPr>
                    </a:p>
                  </a:txBody>
                  <a:tcPr marL="68580" marR="68580" anchor="ctr">
                    <a:solidFill>
                      <a:schemeClr val="tx2">
                        <a:lumMod val="50000"/>
                      </a:schemeClr>
                    </a:solidFill>
                  </a:tcPr>
                </a:tc>
                <a:extLst>
                  <a:ext uri="{0D108BD9-81ED-4DB2-BD59-A6C34878D82A}">
                    <a16:rowId xmlns="" xmlns:a16="http://schemas.microsoft.com/office/drawing/2014/main" val="3250497971"/>
                  </a:ext>
                </a:extLst>
              </a:tr>
            </a:tbl>
          </a:graphicData>
        </a:graphic>
      </p:graphicFrame>
      <p:sp>
        <p:nvSpPr>
          <p:cNvPr id="16" name="Rettangolo 15"/>
          <p:cNvSpPr/>
          <p:nvPr/>
        </p:nvSpPr>
        <p:spPr>
          <a:xfrm>
            <a:off x="2987824" y="3952602"/>
            <a:ext cx="5904656" cy="2308324"/>
          </a:xfrm>
          <a:prstGeom prst="rect">
            <a:avLst/>
          </a:prstGeom>
        </p:spPr>
        <p:txBody>
          <a:bodyPr wrap="square">
            <a:spAutoFit/>
          </a:bodyPr>
          <a:lstStyle/>
          <a:p>
            <a:pPr marL="285750" marR="179070" indent="-285750">
              <a:spcBef>
                <a:spcPts val="1200"/>
              </a:spcBef>
              <a:spcAft>
                <a:spcPts val="1200"/>
              </a:spcAft>
              <a:buFont typeface="Arial" panose="020B0604020202020204" pitchFamily="34" charset="0"/>
              <a:buChar char="•"/>
              <a:tabLst>
                <a:tab pos="5941060" algn="l"/>
              </a:tabLst>
            </a:pPr>
            <a:r>
              <a:rPr lang="it-IT" sz="2400" dirty="0" smtClean="0">
                <a:solidFill>
                  <a:schemeClr val="bg1"/>
                </a:solidFill>
                <a:latin typeface="Times New Roman" panose="02020603050405020304" pitchFamily="18" charset="0"/>
                <a:ea typeface="Times New Roman" panose="02020603050405020304" pitchFamily="18" charset="0"/>
              </a:rPr>
              <a:t>contribuisce </a:t>
            </a:r>
            <a:r>
              <a:rPr lang="it-IT" sz="2400" dirty="0">
                <a:solidFill>
                  <a:schemeClr val="bg1"/>
                </a:solidFill>
                <a:latin typeface="Times New Roman" panose="02020603050405020304" pitchFamily="18" charset="0"/>
                <a:ea typeface="Times New Roman" panose="02020603050405020304" pitchFamily="18" charset="0"/>
              </a:rPr>
              <a:t>all’integrazione in alcuni </a:t>
            </a:r>
            <a:r>
              <a:rPr lang="it-IT" sz="2400" dirty="0" smtClean="0">
                <a:solidFill>
                  <a:schemeClr val="bg1"/>
                </a:solidFill>
                <a:latin typeface="Times New Roman" panose="02020603050405020304" pitchFamily="18" charset="0"/>
                <a:ea typeface="Times New Roman" panose="02020603050405020304" pitchFamily="18" charset="0"/>
              </a:rPr>
              <a:t>casi, </a:t>
            </a:r>
            <a:r>
              <a:rPr lang="it-IT" sz="2400" dirty="0">
                <a:solidFill>
                  <a:schemeClr val="bg1"/>
                </a:solidFill>
                <a:latin typeface="Times New Roman" panose="02020603050405020304" pitchFamily="18" charset="0"/>
                <a:ea typeface="Times New Roman" panose="02020603050405020304" pitchFamily="18" charset="0"/>
              </a:rPr>
              <a:t>al completamento in altri, di specifici e innovativi campi di interesse, o ancora contribuisce all’attivazione di percorsi formativi con il contributo collegiale di più Atenei </a:t>
            </a:r>
            <a:r>
              <a:rPr lang="it-IT" sz="2400" dirty="0" smtClean="0">
                <a:solidFill>
                  <a:schemeClr val="bg1"/>
                </a:solidFill>
                <a:latin typeface="Times New Roman" panose="02020603050405020304" pitchFamily="18" charset="0"/>
                <a:ea typeface="Times New Roman" panose="02020603050405020304" pitchFamily="18" charset="0"/>
              </a:rPr>
              <a:t>consorziati</a:t>
            </a:r>
            <a:endParaRPr lang="it-IT" sz="2400" dirty="0">
              <a:solidFill>
                <a:schemeClr val="bg1"/>
              </a:solidFill>
              <a:latin typeface="Times New Roman" panose="02020603050405020304" pitchFamily="18" charset="0"/>
              <a:ea typeface="MS Mincho"/>
            </a:endParaRPr>
          </a:p>
        </p:txBody>
      </p:sp>
      <p:sp>
        <p:nvSpPr>
          <p:cNvPr id="18" name="CasellaDiTesto 17"/>
          <p:cNvSpPr txBox="1"/>
          <p:nvPr/>
        </p:nvSpPr>
        <p:spPr>
          <a:xfrm>
            <a:off x="3347864" y="899428"/>
            <a:ext cx="4833000" cy="369332"/>
          </a:xfrm>
          <a:prstGeom prst="rect">
            <a:avLst/>
          </a:prstGeom>
          <a:solidFill>
            <a:schemeClr val="accent4">
              <a:lumMod val="20000"/>
              <a:lumOff val="80000"/>
            </a:schemeClr>
          </a:solidFill>
          <a:effectLst>
            <a:outerShdw blurRad="50800" dist="38100" dir="18900000" algn="bl" rotWithShape="0">
              <a:prstClr val="black">
                <a:alpha val="40000"/>
              </a:prstClr>
            </a:outerShdw>
          </a:effectLst>
        </p:spPr>
        <p:txBody>
          <a:bodyPr wrap="square" rtlCol="0">
            <a:spAutoFit/>
          </a:bodyPr>
          <a:lstStyle/>
          <a:p>
            <a:r>
              <a:rPr lang="it-IT" b="1" dirty="0" smtClean="0">
                <a:latin typeface="Times New Roman" panose="02020603050405020304" pitchFamily="18" charset="0"/>
                <a:cs typeface="Times New Roman" panose="02020603050405020304" pitchFamily="18" charset="0"/>
              </a:rPr>
              <a:t>L’ALTA SCUOLA DI SANITÀ PUBBLICA</a:t>
            </a:r>
            <a:endParaRPr lang="it-IT" b="1" dirty="0">
              <a:latin typeface="Times New Roman" panose="02020603050405020304" pitchFamily="18" charset="0"/>
              <a:cs typeface="Times New Roman" panose="02020603050405020304" pitchFamily="18" charset="0"/>
            </a:endParaRPr>
          </a:p>
        </p:txBody>
      </p:sp>
      <p:sp>
        <p:nvSpPr>
          <p:cNvPr id="12" name="Rettangolo 11"/>
          <p:cNvSpPr/>
          <p:nvPr/>
        </p:nvSpPr>
        <p:spPr>
          <a:xfrm>
            <a:off x="3419872" y="98365"/>
            <a:ext cx="4794902" cy="369332"/>
          </a:xfrm>
          <a:prstGeom prst="rect">
            <a:avLst/>
          </a:prstGeom>
          <a:solidFill>
            <a:schemeClr val="bg1"/>
          </a:solidFill>
          <a:effectLst>
            <a:outerShdw blurRad="50800" dist="38100" dir="18900000" algn="bl" rotWithShape="0">
              <a:prstClr val="black">
                <a:alpha val="40000"/>
              </a:prstClr>
            </a:outerShdw>
            <a:softEdge rad="63500"/>
          </a:effectLst>
        </p:spPr>
        <p:txBody>
          <a:bodyPr wrap="none">
            <a:spAutoFit/>
          </a:bodyPr>
          <a:lstStyle/>
          <a:p>
            <a:r>
              <a:rPr lang="it-IT" dirty="0">
                <a:solidFill>
                  <a:sysClr val="windowText" lastClr="000000"/>
                </a:solidFill>
                <a:latin typeface="Times New Roman" panose="02020603050405020304" pitchFamily="18" charset="0"/>
                <a:ea typeface="MS Mincho"/>
              </a:rPr>
              <a:t>Alta scuola di sanità pubblica: perché, cosa, come</a:t>
            </a:r>
            <a:endParaRPr lang="it-IT" dirty="0">
              <a:solidFill>
                <a:sysClr val="windowText" lastClr="000000"/>
              </a:solidFill>
            </a:endParaRPr>
          </a:p>
        </p:txBody>
      </p:sp>
    </p:spTree>
    <p:extLst>
      <p:ext uri="{BB962C8B-B14F-4D97-AF65-F5344CB8AC3E}">
        <p14:creationId xmlns:p14="http://schemas.microsoft.com/office/powerpoint/2010/main" val="27833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 fill="hold"/>
                                        <p:tgtEl>
                                          <p:spTgt spid="16"/>
                                        </p:tgtEl>
                                        <p:attrNameLst>
                                          <p:attrName>ppt_x</p:attrName>
                                        </p:attrNameLst>
                                      </p:cBhvr>
                                      <p:tavLst>
                                        <p:tav tm="0">
                                          <p:val>
                                            <p:strVal val="0-#ppt_w/2"/>
                                          </p:val>
                                        </p:tav>
                                        <p:tav tm="100000">
                                          <p:val>
                                            <p:strVal val="#ppt_x"/>
                                          </p:val>
                                        </p:tav>
                                      </p:tavLst>
                                    </p:anim>
                                    <p:anim calcmode="lin" valueType="num">
                                      <p:cBhvr additive="base">
                                        <p:cTn id="8" dur="1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681934" y="0"/>
            <a:ext cx="6462066" cy="68580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1" name="Gruppo 10"/>
          <p:cNvGrpSpPr/>
          <p:nvPr/>
        </p:nvGrpSpPr>
        <p:grpSpPr>
          <a:xfrm>
            <a:off x="-108520" y="0"/>
            <a:ext cx="2880320" cy="1543501"/>
            <a:chOff x="1343340" y="2832661"/>
            <a:chExt cx="3840425" cy="1543501"/>
          </a:xfrm>
        </p:grpSpPr>
        <p:pic>
          <p:nvPicPr>
            <p:cNvPr id="10" name="Immagine 9"/>
            <p:cNvPicPr>
              <a:picLocks noChangeAspect="1"/>
            </p:cNvPicPr>
            <p:nvPr/>
          </p:nvPicPr>
          <p:blipFill rotWithShape="1">
            <a:blip r:embed="rId2">
              <a:extLst>
                <a:ext uri="{28A0092B-C50C-407E-A947-70E740481C1C}">
                  <a14:useLocalDpi xmlns:a14="http://schemas.microsoft.com/office/drawing/2010/main" val="0"/>
                </a:ext>
              </a:extLst>
            </a:blip>
            <a:srcRect l="-905" r="499"/>
            <a:stretch/>
          </p:blipFill>
          <p:spPr>
            <a:xfrm>
              <a:off x="2715922" y="2832661"/>
              <a:ext cx="975946" cy="9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asellaDiTesto 7"/>
            <p:cNvSpPr txBox="1"/>
            <p:nvPr/>
          </p:nvSpPr>
          <p:spPr>
            <a:xfrm>
              <a:off x="1343340" y="3729831"/>
              <a:ext cx="3840425" cy="646331"/>
            </a:xfrm>
            <a:prstGeom prst="rect">
              <a:avLst/>
            </a:prstGeom>
            <a:noFill/>
          </p:spPr>
          <p:txBody>
            <a:bodyPr wrap="square" rtlCol="0">
              <a:spAutoFit/>
            </a:bodyPr>
            <a:lstStyle/>
            <a:p>
              <a:pPr algn="ctr"/>
              <a:r>
                <a:rPr lang="it-IT" sz="1600" dirty="0" smtClean="0">
                  <a:latin typeface="Times New Roman" panose="02020603050405020304" pitchFamily="18" charset="0"/>
                  <a:cs typeface="Times New Roman" panose="02020603050405020304" pitchFamily="18" charset="0"/>
                </a:rPr>
                <a:t>ALTA SCUOLA</a:t>
              </a:r>
            </a:p>
            <a:p>
              <a:pPr algn="ctr"/>
              <a:r>
                <a:rPr lang="it-IT" sz="2000" b="1" dirty="0" smtClean="0">
                  <a:solidFill>
                    <a:schemeClr val="bg1"/>
                  </a:solidFill>
                  <a:latin typeface="Times New Roman" panose="02020603050405020304" pitchFamily="18" charset="0"/>
                  <a:cs typeface="Times New Roman" panose="02020603050405020304" pitchFamily="18" charset="0"/>
                </a:rPr>
                <a:t>SA</a:t>
              </a:r>
              <a:r>
                <a:rPr lang="it-IT" sz="2000" b="1" dirty="0" smtClean="0">
                  <a:latin typeface="Times New Roman" panose="02020603050405020304" pitchFamily="18" charset="0"/>
                  <a:cs typeface="Times New Roman" panose="02020603050405020304" pitchFamily="18" charset="0"/>
                </a:rPr>
                <a:t>SANITÀ PUBBLICA</a:t>
              </a:r>
              <a:endParaRPr lang="it-IT" sz="2000" b="1" dirty="0">
                <a:latin typeface="Times New Roman" panose="02020603050405020304" pitchFamily="18" charset="0"/>
                <a:cs typeface="Times New Roman" panose="02020603050405020304" pitchFamily="18" charset="0"/>
              </a:endParaRPr>
            </a:p>
          </p:txBody>
        </p:sp>
      </p:grpSp>
      <p:pic>
        <p:nvPicPr>
          <p:cNvPr id="9" name="Immagine 8"/>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388916" y="5641741"/>
            <a:ext cx="567000" cy="756000"/>
          </a:xfrm>
          <a:prstGeom prst="rect">
            <a:avLst/>
          </a:prstGeom>
          <a:ln>
            <a:noFill/>
          </a:ln>
          <a:effectLst>
            <a:outerShdw blurRad="292100" dist="139700" dir="2700000" algn="tl" rotWithShape="0">
              <a:srgbClr val="333333">
                <a:alpha val="65000"/>
              </a:srgbClr>
            </a:outerShdw>
          </a:effectLst>
        </p:spPr>
      </p:pic>
      <p:sp>
        <p:nvSpPr>
          <p:cNvPr id="12" name="Rettangolo 11"/>
          <p:cNvSpPr/>
          <p:nvPr/>
        </p:nvSpPr>
        <p:spPr>
          <a:xfrm>
            <a:off x="3635896" y="-27384"/>
            <a:ext cx="4971233" cy="461665"/>
          </a:xfrm>
          <a:prstGeom prst="rect">
            <a:avLst/>
          </a:prstGeom>
          <a:solidFill>
            <a:schemeClr val="bg1"/>
          </a:solidFill>
          <a:effectLst>
            <a:outerShdw blurRad="50800" dist="38100" dir="18900000" algn="bl" rotWithShape="0">
              <a:prstClr val="black">
                <a:alpha val="40000"/>
              </a:prstClr>
            </a:outerShdw>
            <a:softEdge rad="63500"/>
          </a:effectLst>
        </p:spPr>
        <p:txBody>
          <a:bodyPr wrap="none">
            <a:spAutoFit/>
          </a:bodyPr>
          <a:lstStyle/>
          <a:p>
            <a:r>
              <a:rPr lang="it-IT" sz="2400" dirty="0" smtClean="0">
                <a:solidFill>
                  <a:sysClr val="windowText" lastClr="000000"/>
                </a:solidFill>
                <a:latin typeface="Times New Roman" panose="02020603050405020304" pitchFamily="18" charset="0"/>
                <a:ea typeface="MS Mincho"/>
              </a:rPr>
              <a:t>Conclusioni e programmazione attività</a:t>
            </a:r>
            <a:endParaRPr lang="it-IT" sz="2400" dirty="0">
              <a:solidFill>
                <a:sysClr val="windowText" lastClr="000000"/>
              </a:solidFill>
            </a:endParaRPr>
          </a:p>
        </p:txBody>
      </p:sp>
      <p:graphicFrame>
        <p:nvGraphicFramePr>
          <p:cNvPr id="7" name="Tabella 6"/>
          <p:cNvGraphicFramePr>
            <a:graphicFrameLocks noGrp="1"/>
          </p:cNvGraphicFramePr>
          <p:nvPr>
            <p:extLst>
              <p:ext uri="{D42A27DB-BD31-4B8C-83A1-F6EECF244321}">
                <p14:modId xmlns:p14="http://schemas.microsoft.com/office/powerpoint/2010/main" val="2297523346"/>
              </p:ext>
            </p:extLst>
          </p:nvPr>
        </p:nvGraphicFramePr>
        <p:xfrm>
          <a:off x="3707904" y="548680"/>
          <a:ext cx="4860843" cy="6262128"/>
        </p:xfrm>
        <a:graphic>
          <a:graphicData uri="http://schemas.openxmlformats.org/drawingml/2006/table">
            <a:tbl>
              <a:tblPr firstRow="1" firstCol="1" bandRow="1">
                <a:tableStyleId>{7E9639D4-E3E2-4D34-9284-5A2195B3D0D7}</a:tableStyleId>
              </a:tblPr>
              <a:tblGrid>
                <a:gridCol w="2181147">
                  <a:extLst>
                    <a:ext uri="{9D8B030D-6E8A-4147-A177-3AD203B41FA5}">
                      <a16:colId xmlns="" xmlns:a16="http://schemas.microsoft.com/office/drawing/2014/main" val="1560434815"/>
                    </a:ext>
                  </a:extLst>
                </a:gridCol>
                <a:gridCol w="1339848">
                  <a:extLst>
                    <a:ext uri="{9D8B030D-6E8A-4147-A177-3AD203B41FA5}">
                      <a16:colId xmlns="" xmlns:a16="http://schemas.microsoft.com/office/drawing/2014/main" val="336703719"/>
                    </a:ext>
                  </a:extLst>
                </a:gridCol>
                <a:gridCol w="1339848">
                  <a:extLst>
                    <a:ext uri="{9D8B030D-6E8A-4147-A177-3AD203B41FA5}">
                      <a16:colId xmlns="" xmlns:a16="http://schemas.microsoft.com/office/drawing/2014/main" val="2107647689"/>
                    </a:ext>
                  </a:extLst>
                </a:gridCol>
              </a:tblGrid>
              <a:tr h="255040">
                <a:tc>
                  <a:txBody>
                    <a:bodyPr/>
                    <a:lstStyle/>
                    <a:p>
                      <a:pPr>
                        <a:lnSpc>
                          <a:spcPct val="107000"/>
                        </a:lnSpc>
                        <a:spcAft>
                          <a:spcPts val="0"/>
                        </a:spcAft>
                      </a:pPr>
                      <a:r>
                        <a:rPr lang="it-IT" sz="1600" dirty="0" smtClean="0">
                          <a:effectLst/>
                          <a:latin typeface="Times New Roman" panose="02020603050405020304" pitchFamily="18" charset="0"/>
                          <a:cs typeface="Times New Roman" panose="02020603050405020304" pitchFamily="18" charset="0"/>
                        </a:rPr>
                        <a:t>Università</a:t>
                      </a:r>
                      <a:endParaRPr lang="it-IT"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tx1"/>
                    </a:solidFill>
                  </a:tcPr>
                </a:tc>
                <a:tc>
                  <a:txBody>
                    <a:bodyPr/>
                    <a:lstStyle/>
                    <a:p>
                      <a:pPr>
                        <a:lnSpc>
                          <a:spcPct val="107000"/>
                        </a:lnSpc>
                        <a:spcAft>
                          <a:spcPts val="0"/>
                        </a:spcAft>
                      </a:pPr>
                      <a:r>
                        <a:rPr lang="it-IT" sz="1600" dirty="0" smtClean="0">
                          <a:effectLst/>
                          <a:latin typeface="Times New Roman" panose="02020603050405020304" pitchFamily="18" charset="0"/>
                          <a:cs typeface="Times New Roman" panose="02020603050405020304" pitchFamily="18" charset="0"/>
                        </a:rPr>
                        <a:t>MED/42</a:t>
                      </a:r>
                      <a:endParaRPr lang="it-IT"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tx1"/>
                    </a:solidFill>
                  </a:tcPr>
                </a:tc>
                <a:tc>
                  <a:txBody>
                    <a:bodyPr/>
                    <a:lstStyle/>
                    <a:p>
                      <a:pPr>
                        <a:lnSpc>
                          <a:spcPct val="107000"/>
                        </a:lnSpc>
                        <a:spcAft>
                          <a:spcPts val="0"/>
                        </a:spcAft>
                      </a:pPr>
                      <a:r>
                        <a:rPr lang="it-IT" sz="1600" dirty="0" smtClean="0">
                          <a:effectLst/>
                          <a:latin typeface="Times New Roman" panose="02020603050405020304" pitchFamily="18" charset="0"/>
                          <a:cs typeface="Times New Roman" panose="02020603050405020304" pitchFamily="18" charset="0"/>
                        </a:rPr>
                        <a:t>MED/01</a:t>
                      </a:r>
                      <a:endParaRPr lang="it-IT"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tx1"/>
                    </a:solidFill>
                  </a:tcPr>
                </a:tc>
                <a:extLst>
                  <a:ext uri="{0D108BD9-81ED-4DB2-BD59-A6C34878D82A}">
                    <a16:rowId xmlns="" xmlns:a16="http://schemas.microsoft.com/office/drawing/2014/main" val="3857066725"/>
                  </a:ext>
                </a:extLst>
              </a:tr>
              <a:tr h="255040">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Brescia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Donato</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Calza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2010018526"/>
                  </a:ext>
                </a:extLst>
              </a:tr>
              <a:tr h="255040">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Campania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1" dirty="0">
                          <a:effectLst/>
                          <a:latin typeface="Times New Roman" panose="02020603050405020304" pitchFamily="18" charset="0"/>
                          <a:cs typeface="Times New Roman" panose="02020603050405020304" pitchFamily="18" charset="0"/>
                        </a:rPr>
                        <a:t>Angelillo</a:t>
                      </a:r>
                      <a:endParaRPr lang="it-IT"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Gallo</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531022068"/>
                  </a:ext>
                </a:extLst>
              </a:tr>
              <a:tr h="255040">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Catanzaro</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Pavia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r>
                        <a:rPr lang="it-IT" sz="1600" b="0" dirty="0" smtClean="0">
                          <a:solidFill>
                            <a:schemeClr val="tx1"/>
                          </a:solidFill>
                          <a:effectLst/>
                          <a:latin typeface="Times New Roman" panose="02020603050405020304" pitchFamily="18" charset="0"/>
                          <a:cs typeface="Times New Roman" panose="02020603050405020304" pitchFamily="18" charset="0"/>
                        </a:rPr>
                        <a:t>-</a:t>
                      </a:r>
                      <a:endParaRPr lang="it-IT" sz="1600" b="0" dirty="0">
                        <a:solidFill>
                          <a:schemeClr val="tx1"/>
                        </a:solidFill>
                        <a:effectLst/>
                        <a:latin typeface="Times New Roman" panose="02020603050405020304" pitchFamily="18"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4072008337"/>
                  </a:ext>
                </a:extLst>
              </a:tr>
              <a:tr h="255040">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Chieti-Pescara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r>
                        <a:rPr lang="it-IT" sz="1600" b="0" dirty="0" err="1" smtClean="0">
                          <a:solidFill>
                            <a:schemeClr val="tx1"/>
                          </a:solidFill>
                          <a:effectLst/>
                          <a:latin typeface="Times New Roman" panose="02020603050405020304" pitchFamily="18" charset="0"/>
                          <a:cs typeface="Times New Roman" panose="02020603050405020304" pitchFamily="18" charset="0"/>
                        </a:rPr>
                        <a:t>Staniscia</a:t>
                      </a:r>
                      <a:endParaRPr lang="it-IT" sz="1600" b="0" dirty="0">
                        <a:solidFill>
                          <a:schemeClr val="tx1"/>
                        </a:solidFill>
                        <a:effectLst/>
                        <a:latin typeface="Times New Roman" panose="02020603050405020304" pitchFamily="18"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Di Nicola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3766645870"/>
                  </a:ext>
                </a:extLst>
              </a:tr>
              <a:tr h="255040">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Ferrara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r>
                        <a:rPr lang="it-IT" sz="1600" b="0" dirty="0" err="1" smtClean="0">
                          <a:solidFill>
                            <a:schemeClr val="tx1"/>
                          </a:solidFill>
                          <a:effectLst/>
                          <a:latin typeface="Times New Roman" panose="02020603050405020304" pitchFamily="18" charset="0"/>
                          <a:cs typeface="Times New Roman" panose="02020603050405020304" pitchFamily="18" charset="0"/>
                        </a:rPr>
                        <a:t>Manzoli</a:t>
                      </a:r>
                      <a:endParaRPr lang="it-IT" sz="1600" b="0" dirty="0">
                        <a:solidFill>
                          <a:schemeClr val="tx1"/>
                        </a:solidFill>
                        <a:effectLst/>
                        <a:latin typeface="Times New Roman" panose="02020603050405020304" pitchFamily="18" charset="0"/>
                        <a:cs typeface="Times New Roman" panose="02020603050405020304" pitchFamily="18" charset="0"/>
                      </a:endParaRPr>
                    </a:p>
                  </a:txBody>
                  <a:tcPr marL="48649" marR="48649" marT="0" marB="0">
                    <a:solidFill>
                      <a:schemeClr val="bg1"/>
                    </a:solidFill>
                  </a:tcPr>
                </a:tc>
                <a:tc>
                  <a:txBody>
                    <a:bodyPr/>
                    <a:lstStyle/>
                    <a:p>
                      <a:r>
                        <a:rPr lang="it-IT" sz="1600" b="0" dirty="0" smtClean="0">
                          <a:solidFill>
                            <a:schemeClr val="tx1"/>
                          </a:solidFill>
                          <a:effectLst/>
                          <a:latin typeface="Times New Roman" panose="02020603050405020304" pitchFamily="18" charset="0"/>
                          <a:cs typeface="Times New Roman" panose="02020603050405020304" pitchFamily="18" charset="0"/>
                        </a:rPr>
                        <a:t>-</a:t>
                      </a:r>
                      <a:endParaRPr lang="it-IT" sz="1600" b="0" dirty="0">
                        <a:solidFill>
                          <a:schemeClr val="tx1"/>
                        </a:solidFill>
                        <a:effectLst/>
                        <a:latin typeface="Times New Roman" panose="02020603050405020304" pitchFamily="18"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906438042"/>
                  </a:ext>
                </a:extLst>
              </a:tr>
              <a:tr h="255040">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Firenze</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err="1">
                          <a:effectLst/>
                          <a:latin typeface="Times New Roman" panose="02020603050405020304" pitchFamily="18" charset="0"/>
                          <a:cs typeface="Times New Roman" panose="02020603050405020304" pitchFamily="18" charset="0"/>
                        </a:rPr>
                        <a:t>Bonanni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Biggeri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606876741"/>
                  </a:ext>
                </a:extLst>
              </a:tr>
              <a:tr h="255040">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Genova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err="1">
                          <a:effectLst/>
                          <a:latin typeface="Times New Roman" panose="02020603050405020304" pitchFamily="18" charset="0"/>
                          <a:cs typeface="Times New Roman" panose="02020603050405020304" pitchFamily="18" charset="0"/>
                        </a:rPr>
                        <a:t>Icardi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Sormani</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268183129"/>
                  </a:ext>
                </a:extLst>
              </a:tr>
              <a:tr h="255040">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Insubria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r>
                        <a:rPr lang="it-IT" sz="1600" b="0" dirty="0" smtClean="0">
                          <a:solidFill>
                            <a:schemeClr val="tx1"/>
                          </a:solidFill>
                          <a:effectLst/>
                          <a:latin typeface="Times New Roman" panose="02020603050405020304" pitchFamily="18" charset="0"/>
                          <a:cs typeface="Times New Roman" panose="02020603050405020304" pitchFamily="18" charset="0"/>
                        </a:rPr>
                        <a:t>Iacoviello</a:t>
                      </a:r>
                      <a:endParaRPr lang="it-IT" sz="1600" b="0" dirty="0">
                        <a:solidFill>
                          <a:schemeClr val="tx1"/>
                        </a:solidFill>
                        <a:effectLst/>
                        <a:latin typeface="Times New Roman" panose="02020603050405020304" pitchFamily="18"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Veronesi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372152295"/>
                  </a:ext>
                </a:extLst>
              </a:tr>
              <a:tr h="255040">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Milano</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Auxilia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La Vecchia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543661001"/>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Milano Bicocca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r>
                        <a:rPr lang="it-IT" sz="1600" b="0" dirty="0" smtClean="0">
                          <a:solidFill>
                            <a:schemeClr val="tx1"/>
                          </a:solidFill>
                          <a:effectLst/>
                          <a:latin typeface="Times New Roman" panose="02020603050405020304" pitchFamily="18" charset="0"/>
                          <a:cs typeface="Times New Roman" panose="02020603050405020304" pitchFamily="18" charset="0"/>
                        </a:rPr>
                        <a:t>Cesana</a:t>
                      </a:r>
                      <a:endParaRPr lang="it-IT" sz="1600" b="0" dirty="0">
                        <a:solidFill>
                          <a:schemeClr val="tx1"/>
                        </a:solidFill>
                        <a:effectLst/>
                        <a:latin typeface="Times New Roman" panose="02020603050405020304" pitchFamily="18"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1" dirty="0">
                          <a:effectLst/>
                          <a:latin typeface="Times New Roman" panose="02020603050405020304" pitchFamily="18" charset="0"/>
                          <a:cs typeface="Times New Roman" panose="02020603050405020304" pitchFamily="18" charset="0"/>
                        </a:rPr>
                        <a:t>Corrao</a:t>
                      </a:r>
                      <a:endParaRPr lang="it-IT"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3771793642"/>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Modena e Reggio Emilia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r>
                        <a:rPr lang="it-IT" sz="1600" b="0" dirty="0" err="1" smtClean="0">
                          <a:solidFill>
                            <a:schemeClr val="tx1"/>
                          </a:solidFill>
                          <a:effectLst/>
                          <a:latin typeface="Times New Roman" panose="02020603050405020304" pitchFamily="18" charset="0"/>
                          <a:cs typeface="Times New Roman" panose="02020603050405020304" pitchFamily="18" charset="0"/>
                        </a:rPr>
                        <a:t>Borella</a:t>
                      </a:r>
                      <a:endParaRPr lang="it-IT" sz="1600" b="0" dirty="0">
                        <a:solidFill>
                          <a:schemeClr val="tx1"/>
                        </a:solidFill>
                        <a:effectLst/>
                        <a:latin typeface="Times New Roman" panose="02020603050405020304" pitchFamily="18"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D'Amico</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2223676308"/>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Padova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Baldo</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Gregori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455935699"/>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Palermo</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Vitale</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err="1">
                          <a:effectLst/>
                          <a:latin typeface="Times New Roman" panose="02020603050405020304" pitchFamily="18" charset="0"/>
                          <a:cs typeface="Times New Roman" panose="02020603050405020304" pitchFamily="18" charset="0"/>
                        </a:rPr>
                        <a:t>Matranga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1545692973"/>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Pavia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err="1">
                          <a:effectLst/>
                          <a:latin typeface="Times New Roman" panose="02020603050405020304" pitchFamily="18" charset="0"/>
                          <a:cs typeface="Times New Roman" panose="02020603050405020304" pitchFamily="18" charset="0"/>
                        </a:rPr>
                        <a:t>Pellissero</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Montomoli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2609981586"/>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Piemonte Orientale</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Faggiano</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Magnani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2309984228"/>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Politecnica delle Marche</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D'Errico</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1" dirty="0">
                          <a:effectLst/>
                          <a:latin typeface="Times New Roman" panose="02020603050405020304" pitchFamily="18" charset="0"/>
                          <a:cs typeface="Times New Roman" panose="02020603050405020304" pitchFamily="18" charset="0"/>
                        </a:rPr>
                        <a:t>Carle</a:t>
                      </a:r>
                      <a:endParaRPr lang="it-IT"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958517399"/>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Roma La Sapienza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Villari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err="1">
                          <a:effectLst/>
                          <a:latin typeface="Times New Roman" panose="02020603050405020304" pitchFamily="18" charset="0"/>
                          <a:cs typeface="Times New Roman" panose="02020603050405020304" pitchFamily="18" charset="0"/>
                        </a:rPr>
                        <a:t>Vestri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3276995016"/>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Roma Tor Vergata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Palombi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endParaRPr lang="it-IT" sz="1600" b="0" dirty="0">
                        <a:solidFill>
                          <a:schemeClr val="tx1"/>
                        </a:solidFill>
                        <a:effectLst/>
                        <a:latin typeface="Times New Roman" panose="02020603050405020304" pitchFamily="18"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1139722013"/>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Sassari</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Mura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Sotgiu</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4002504404"/>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Siena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Nante</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r>
                        <a:rPr lang="it-IT" sz="1600" b="0" dirty="0" smtClean="0">
                          <a:solidFill>
                            <a:schemeClr val="tx1"/>
                          </a:solidFill>
                          <a:effectLst/>
                          <a:latin typeface="Times New Roman" panose="02020603050405020304" pitchFamily="18" charset="0"/>
                          <a:cs typeface="Times New Roman" panose="02020603050405020304" pitchFamily="18" charset="0"/>
                        </a:rPr>
                        <a:t>Rossi</a:t>
                      </a:r>
                      <a:endParaRPr lang="it-IT" sz="1600" b="0" dirty="0">
                        <a:solidFill>
                          <a:schemeClr val="tx1"/>
                        </a:solidFill>
                        <a:effectLst/>
                        <a:latin typeface="Times New Roman" panose="02020603050405020304" pitchFamily="18"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3882656276"/>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Torino</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1" dirty="0">
                          <a:effectLst/>
                          <a:latin typeface="Times New Roman" panose="02020603050405020304" pitchFamily="18" charset="0"/>
                          <a:cs typeface="Times New Roman" panose="02020603050405020304" pitchFamily="18" charset="0"/>
                        </a:rPr>
                        <a:t>Siliquini</a:t>
                      </a:r>
                      <a:endParaRPr lang="it-IT" sz="1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Merletti</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3846686463"/>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Udine</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Brusaferro</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Isola</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lumMod val="85000"/>
                      </a:schemeClr>
                    </a:solidFill>
                  </a:tcPr>
                </a:tc>
                <a:extLst>
                  <a:ext uri="{0D108BD9-81ED-4DB2-BD59-A6C34878D82A}">
                    <a16:rowId xmlns="" xmlns:a16="http://schemas.microsoft.com/office/drawing/2014/main" val="1354238488"/>
                  </a:ext>
                </a:extLst>
              </a:tr>
              <a:tr h="255040">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Verona</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a:effectLst/>
                          <a:latin typeface="Times New Roman" panose="02020603050405020304" pitchFamily="18" charset="0"/>
                          <a:cs typeface="Times New Roman" panose="02020603050405020304" pitchFamily="18" charset="0"/>
                        </a:rPr>
                        <a:t>Poli</a:t>
                      </a:r>
                      <a:endParaRPr lang="it-IT" sz="1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tc>
                  <a:txBody>
                    <a:bodyPr/>
                    <a:lstStyle/>
                    <a:p>
                      <a:pPr>
                        <a:lnSpc>
                          <a:spcPct val="107000"/>
                        </a:lnSpc>
                        <a:spcAft>
                          <a:spcPts val="0"/>
                        </a:spcAft>
                      </a:pPr>
                      <a:r>
                        <a:rPr lang="it-IT" sz="1600" b="0" dirty="0">
                          <a:effectLst/>
                          <a:latin typeface="Times New Roman" panose="02020603050405020304" pitchFamily="18" charset="0"/>
                          <a:cs typeface="Times New Roman" panose="02020603050405020304" pitchFamily="18" charset="0"/>
                        </a:rPr>
                        <a:t>Verlato</a:t>
                      </a:r>
                      <a:endParaRPr lang="it-IT"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49" marR="48649" marT="0" marB="0">
                    <a:solidFill>
                      <a:schemeClr val="bg1"/>
                    </a:solidFill>
                  </a:tcPr>
                </a:tc>
                <a:extLst>
                  <a:ext uri="{0D108BD9-81ED-4DB2-BD59-A6C34878D82A}">
                    <a16:rowId xmlns="" xmlns:a16="http://schemas.microsoft.com/office/drawing/2014/main" val="2323650902"/>
                  </a:ext>
                </a:extLst>
              </a:tr>
            </a:tbl>
          </a:graphicData>
        </a:graphic>
      </p:graphicFrame>
      <p:graphicFrame>
        <p:nvGraphicFramePr>
          <p:cNvPr id="14" name="Tabella 13"/>
          <p:cNvGraphicFramePr>
            <a:graphicFrameLocks noGrp="1"/>
          </p:cNvGraphicFramePr>
          <p:nvPr>
            <p:extLst>
              <p:ext uri="{D42A27DB-BD31-4B8C-83A1-F6EECF244321}">
                <p14:modId xmlns:p14="http://schemas.microsoft.com/office/powerpoint/2010/main" val="1013596967"/>
              </p:ext>
            </p:extLst>
          </p:nvPr>
        </p:nvGraphicFramePr>
        <p:xfrm>
          <a:off x="0" y="2996952"/>
          <a:ext cx="3491880" cy="1838960"/>
        </p:xfrm>
        <a:graphic>
          <a:graphicData uri="http://schemas.openxmlformats.org/drawingml/2006/table">
            <a:tbl>
              <a:tblPr firstRow="1" bandRow="1">
                <a:tableStyleId>{EB9631B5-78F2-41C9-869B-9F39066F8104}</a:tableStyleId>
              </a:tblPr>
              <a:tblGrid>
                <a:gridCol w="3491880">
                  <a:extLst>
                    <a:ext uri="{9D8B030D-6E8A-4147-A177-3AD203B41FA5}">
                      <a16:colId xmlns="" xmlns:a16="http://schemas.microsoft.com/office/drawing/2014/main" val="3800625674"/>
                    </a:ext>
                  </a:extLst>
                </a:gridCol>
              </a:tblGrid>
              <a:tr h="370840">
                <a:tc>
                  <a:txBody>
                    <a:bodyPr/>
                    <a:lstStyle/>
                    <a:p>
                      <a:pPr algn="ctr"/>
                      <a:r>
                        <a:rPr lang="it-IT" sz="2400" dirty="0" smtClean="0">
                          <a:solidFill>
                            <a:schemeClr val="tx1"/>
                          </a:solidFill>
                          <a:latin typeface="Times New Roman" panose="02020603050405020304" pitchFamily="18" charset="0"/>
                          <a:cs typeface="Times New Roman" panose="02020603050405020304" pitchFamily="18" charset="0"/>
                        </a:rPr>
                        <a:t>Comitato</a:t>
                      </a:r>
                      <a:r>
                        <a:rPr lang="it-IT" sz="2400" baseline="0" dirty="0" smtClean="0">
                          <a:solidFill>
                            <a:schemeClr val="tx1"/>
                          </a:solidFill>
                          <a:latin typeface="Times New Roman" panose="02020603050405020304" pitchFamily="18" charset="0"/>
                          <a:cs typeface="Times New Roman" panose="02020603050405020304" pitchFamily="18" charset="0"/>
                        </a:rPr>
                        <a:t> ordinatore</a:t>
                      </a:r>
                      <a:endParaRPr lang="it-IT" sz="2400" dirty="0">
                        <a:solidFill>
                          <a:schemeClr val="tx1"/>
                        </a:solidFill>
                        <a:latin typeface="Times New Roman" panose="02020603050405020304" pitchFamily="18" charset="0"/>
                        <a:cs typeface="Times New Roman" panose="02020603050405020304" pitchFamily="18" charset="0"/>
                      </a:endParaRPr>
                    </a:p>
                  </a:txBody>
                  <a:tcPr marL="68580" marR="68580"/>
                </a:tc>
                <a:extLst>
                  <a:ext uri="{0D108BD9-81ED-4DB2-BD59-A6C34878D82A}">
                    <a16:rowId xmlns="" xmlns:a16="http://schemas.microsoft.com/office/drawing/2014/main" val="4129235815"/>
                  </a:ext>
                </a:extLst>
              </a:tr>
              <a:tr h="370840">
                <a:tc>
                  <a:txBody>
                    <a:bodyPr/>
                    <a:lstStyle/>
                    <a:p>
                      <a:pPr algn="ctr"/>
                      <a:r>
                        <a:rPr lang="it-IT" dirty="0" smtClean="0">
                          <a:latin typeface="Times New Roman" panose="02020603050405020304" pitchFamily="18" charset="0"/>
                          <a:cs typeface="Times New Roman" panose="02020603050405020304" pitchFamily="18" charset="0"/>
                        </a:rPr>
                        <a:t>1. Approvazione</a:t>
                      </a:r>
                      <a:r>
                        <a:rPr lang="it-IT" baseline="0" dirty="0" smtClean="0">
                          <a:latin typeface="Times New Roman" panose="02020603050405020304" pitchFamily="18" charset="0"/>
                          <a:cs typeface="Times New Roman" panose="02020603050405020304" pitchFamily="18" charset="0"/>
                        </a:rPr>
                        <a:t> organi accademici</a:t>
                      </a:r>
                      <a:endParaRPr lang="it-IT" dirty="0">
                        <a:latin typeface="Times New Roman" panose="02020603050405020304" pitchFamily="18" charset="0"/>
                        <a:cs typeface="Times New Roman" panose="02020603050405020304" pitchFamily="18" charset="0"/>
                      </a:endParaRPr>
                    </a:p>
                  </a:txBody>
                  <a:tcPr marL="68580" marR="68580"/>
                </a:tc>
                <a:extLst>
                  <a:ext uri="{0D108BD9-81ED-4DB2-BD59-A6C34878D82A}">
                    <a16:rowId xmlns="" xmlns:a16="http://schemas.microsoft.com/office/drawing/2014/main" val="2983105653"/>
                  </a:ext>
                </a:extLst>
              </a:tr>
              <a:tr h="370840">
                <a:tc>
                  <a:txBody>
                    <a:bodyPr/>
                    <a:lstStyle/>
                    <a:p>
                      <a:pPr algn="ctr"/>
                      <a:r>
                        <a:rPr lang="it-IT" dirty="0" smtClean="0">
                          <a:latin typeface="Times New Roman" panose="02020603050405020304" pitchFamily="18" charset="0"/>
                          <a:cs typeface="Times New Roman" panose="02020603050405020304" pitchFamily="18" charset="0"/>
                        </a:rPr>
                        <a:t>2. Pianificazione attività e attribuzione responsabilità</a:t>
                      </a:r>
                      <a:endParaRPr lang="it-IT" dirty="0">
                        <a:latin typeface="Times New Roman" panose="02020603050405020304" pitchFamily="18" charset="0"/>
                        <a:cs typeface="Times New Roman" panose="02020603050405020304" pitchFamily="18" charset="0"/>
                      </a:endParaRPr>
                    </a:p>
                  </a:txBody>
                  <a:tcPr marL="68580" marR="68580"/>
                </a:tc>
                <a:extLst>
                  <a:ext uri="{0D108BD9-81ED-4DB2-BD59-A6C34878D82A}">
                    <a16:rowId xmlns="" xmlns:a16="http://schemas.microsoft.com/office/drawing/2014/main" val="211204382"/>
                  </a:ext>
                </a:extLst>
              </a:tr>
              <a:tr h="370840">
                <a:tc>
                  <a:txBody>
                    <a:bodyPr/>
                    <a:lstStyle/>
                    <a:p>
                      <a:pPr algn="ctr"/>
                      <a:r>
                        <a:rPr lang="it-IT" dirty="0" smtClean="0">
                          <a:latin typeface="Times New Roman" panose="02020603050405020304" pitchFamily="18" charset="0"/>
                          <a:cs typeface="Times New Roman" panose="02020603050405020304" pitchFamily="18" charset="0"/>
                        </a:rPr>
                        <a:t>3. Definizione cronogramma</a:t>
                      </a:r>
                      <a:endParaRPr lang="it-IT" dirty="0">
                        <a:latin typeface="Times New Roman" panose="02020603050405020304" pitchFamily="18" charset="0"/>
                        <a:cs typeface="Times New Roman" panose="02020603050405020304" pitchFamily="18" charset="0"/>
                      </a:endParaRPr>
                    </a:p>
                  </a:txBody>
                  <a:tcPr marL="68580" marR="68580"/>
                </a:tc>
                <a:extLst>
                  <a:ext uri="{0D108BD9-81ED-4DB2-BD59-A6C34878D82A}">
                    <a16:rowId xmlns="" xmlns:a16="http://schemas.microsoft.com/office/drawing/2014/main" val="729155154"/>
                  </a:ext>
                </a:extLst>
              </a:tr>
            </a:tbl>
          </a:graphicData>
        </a:graphic>
      </p:graphicFrame>
    </p:spTree>
    <p:extLst>
      <p:ext uri="{BB962C8B-B14F-4D97-AF65-F5344CB8AC3E}">
        <p14:creationId xmlns:p14="http://schemas.microsoft.com/office/powerpoint/2010/main" val="3960265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protocollo </a:t>
            </a:r>
            <a:r>
              <a:rPr lang="it-IT" dirty="0" smtClean="0"/>
              <a:t>d’intesa (in discussione)</a:t>
            </a:r>
            <a:endParaRPr lang="it-IT" dirty="0"/>
          </a:p>
        </p:txBody>
      </p:sp>
      <p:sp>
        <p:nvSpPr>
          <p:cNvPr id="3" name="Segnaposto contenuto 2"/>
          <p:cNvSpPr>
            <a:spLocks noGrp="1"/>
          </p:cNvSpPr>
          <p:nvPr>
            <p:ph idx="1"/>
          </p:nvPr>
        </p:nvSpPr>
        <p:spPr>
          <a:xfrm>
            <a:off x="323528" y="1600200"/>
            <a:ext cx="8568952" cy="4525963"/>
          </a:xfrm>
        </p:spPr>
        <p:txBody>
          <a:bodyPr>
            <a:normAutofit/>
          </a:bodyPr>
          <a:lstStyle/>
          <a:p>
            <a:pPr marL="0" indent="0">
              <a:buNone/>
            </a:pPr>
            <a:r>
              <a:rPr lang="it-IT" dirty="0" smtClean="0"/>
              <a:t>Il protocollo d’intesa andrà emendato per inserire 3 nuove università (Catania, Parma, San Raffaele)</a:t>
            </a:r>
          </a:p>
          <a:p>
            <a:pPr marL="0" indent="0">
              <a:buNone/>
            </a:pPr>
            <a:endParaRPr lang="it-IT" dirty="0"/>
          </a:p>
          <a:p>
            <a:pPr marL="0" indent="0" algn="just">
              <a:buNone/>
            </a:pPr>
            <a:r>
              <a:rPr lang="it-IT" dirty="0" smtClean="0"/>
              <a:t>Ogni </a:t>
            </a:r>
            <a:r>
              <a:rPr lang="it-IT" dirty="0"/>
              <a:t>referente dovrà sottoporre contestualmente al proprio Senato Accademico il Protocollo d’Intesa, lo Statuto e il Regolamento </a:t>
            </a:r>
            <a:r>
              <a:rPr lang="it-IT" dirty="0" smtClean="0"/>
              <a:t>dell’Alta Scuola.</a:t>
            </a:r>
          </a:p>
          <a:p>
            <a:pPr marL="0" indent="0">
              <a:buNone/>
            </a:pPr>
            <a:endParaRPr lang="it-IT" dirty="0"/>
          </a:p>
        </p:txBody>
      </p:sp>
    </p:spTree>
    <p:extLst>
      <p:ext uri="{BB962C8B-B14F-4D97-AF65-F5344CB8AC3E}">
        <p14:creationId xmlns:p14="http://schemas.microsoft.com/office/powerpoint/2010/main" val="40346046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Modalità di </a:t>
            </a:r>
            <a:r>
              <a:rPr lang="it-IT" dirty="0"/>
              <a:t>accesso (in discussione)</a:t>
            </a:r>
            <a:endParaRPr lang="it-IT" dirty="0"/>
          </a:p>
        </p:txBody>
      </p:sp>
      <p:sp>
        <p:nvSpPr>
          <p:cNvPr id="3" name="Segnaposto contenuto 2"/>
          <p:cNvSpPr>
            <a:spLocks noGrp="1"/>
          </p:cNvSpPr>
          <p:nvPr>
            <p:ph idx="1"/>
          </p:nvPr>
        </p:nvSpPr>
        <p:spPr>
          <a:xfrm>
            <a:off x="179512" y="1600200"/>
            <a:ext cx="8784976" cy="5257800"/>
          </a:xfrm>
        </p:spPr>
        <p:txBody>
          <a:bodyPr>
            <a:normAutofit fontScale="92500"/>
          </a:bodyPr>
          <a:lstStyle/>
          <a:p>
            <a:pPr marL="0" indent="0" algn="just">
              <a:buNone/>
            </a:pPr>
            <a:r>
              <a:rPr lang="it-IT" dirty="0" smtClean="0"/>
              <a:t>All’Alta Scuola potranno accedere </a:t>
            </a:r>
            <a:r>
              <a:rPr lang="it-IT" u="sng" dirty="0" smtClean="0"/>
              <a:t>tutte</a:t>
            </a:r>
            <a:r>
              <a:rPr lang="it-IT" dirty="0" smtClean="0"/>
              <a:t> le figure coinvolte nella Sanità Pubblica:</a:t>
            </a:r>
          </a:p>
          <a:p>
            <a:pPr algn="just"/>
            <a:r>
              <a:rPr lang="it-IT" dirty="0" smtClean="0"/>
              <a:t>Studenti iscritti a Corsi Post-Laurea </a:t>
            </a:r>
            <a:r>
              <a:rPr lang="it-IT" u="sng" dirty="0" smtClean="0"/>
              <a:t>pertinenti</a:t>
            </a:r>
            <a:r>
              <a:rPr lang="it-IT" dirty="0" smtClean="0"/>
              <a:t> (Specialità, Dottorati, Master)</a:t>
            </a:r>
          </a:p>
          <a:p>
            <a:pPr algn="just"/>
            <a:r>
              <a:rPr lang="it-IT" dirty="0" smtClean="0"/>
              <a:t>Singoli professionisti</a:t>
            </a:r>
          </a:p>
          <a:p>
            <a:pPr algn="just"/>
            <a:endParaRPr lang="it-IT" dirty="0"/>
          </a:p>
          <a:p>
            <a:pPr marL="0" indent="0" algn="just">
              <a:buNone/>
            </a:pPr>
            <a:r>
              <a:rPr lang="it-IT" dirty="0" smtClean="0"/>
              <a:t>Le domande di accreditamento dei Corsi Post-Laurea e di ammissione dei singoli professionisti saranno vagliate da un’apposita Commissione secondo Criteri prestabiliti nel Regolamento/Statuto.</a:t>
            </a:r>
          </a:p>
          <a:p>
            <a:pPr marL="0" indent="0" algn="just">
              <a:buNone/>
            </a:pPr>
            <a:endParaRPr lang="it-IT" dirty="0"/>
          </a:p>
        </p:txBody>
      </p:sp>
    </p:spTree>
    <p:extLst>
      <p:ext uri="{BB962C8B-B14F-4D97-AF65-F5344CB8AC3E}">
        <p14:creationId xmlns:p14="http://schemas.microsoft.com/office/powerpoint/2010/main" val="41174295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Offerta </a:t>
            </a:r>
            <a:r>
              <a:rPr lang="it-IT" dirty="0"/>
              <a:t>formativa (in discussione)</a:t>
            </a:r>
            <a:endParaRPr lang="it-IT" dirty="0"/>
          </a:p>
        </p:txBody>
      </p:sp>
      <p:sp>
        <p:nvSpPr>
          <p:cNvPr id="3" name="Segnaposto contenuto 2"/>
          <p:cNvSpPr>
            <a:spLocks noGrp="1"/>
          </p:cNvSpPr>
          <p:nvPr>
            <p:ph idx="1"/>
          </p:nvPr>
        </p:nvSpPr>
        <p:spPr>
          <a:xfrm>
            <a:off x="72008" y="1600200"/>
            <a:ext cx="8964488" cy="4525963"/>
          </a:xfrm>
        </p:spPr>
        <p:txBody>
          <a:bodyPr>
            <a:normAutofit fontScale="92500" lnSpcReduction="10000"/>
          </a:bodyPr>
          <a:lstStyle/>
          <a:p>
            <a:pPr marL="0" indent="0" algn="just">
              <a:buNone/>
            </a:pPr>
            <a:r>
              <a:rPr lang="it-IT" dirty="0" smtClean="0"/>
              <a:t>I crediti formativi saranno acquisiti attraverso attività formative sia interne che esterne all’Alta Scuola.</a:t>
            </a:r>
          </a:p>
          <a:p>
            <a:pPr marL="0" indent="365125" algn="just">
              <a:buNone/>
            </a:pPr>
            <a:r>
              <a:rPr lang="it-IT" dirty="0" smtClean="0"/>
              <a:t>Attività formative interne: Master, Corsi di Perfezionamento, </a:t>
            </a:r>
            <a:r>
              <a:rPr lang="it-IT" dirty="0" err="1" smtClean="0"/>
              <a:t>Summer</a:t>
            </a:r>
            <a:r>
              <a:rPr lang="it-IT" dirty="0" smtClean="0"/>
              <a:t>/</a:t>
            </a:r>
            <a:r>
              <a:rPr lang="it-IT" dirty="0" err="1" smtClean="0"/>
              <a:t>Winter</a:t>
            </a:r>
            <a:r>
              <a:rPr lang="it-IT" dirty="0" smtClean="0"/>
              <a:t> School, Corsi di Dottorato inter-ateneo.</a:t>
            </a:r>
          </a:p>
          <a:p>
            <a:pPr marL="0" indent="365125" algn="just">
              <a:buNone/>
            </a:pPr>
            <a:r>
              <a:rPr lang="it-IT" dirty="0" smtClean="0"/>
              <a:t>Una parte dei crediti sarà acquisita attraverso la preparazione e sottomissione di almeno un lavoro scientifico.</a:t>
            </a:r>
          </a:p>
          <a:p>
            <a:pPr marL="0" indent="365125" algn="just">
              <a:buNone/>
            </a:pPr>
            <a:r>
              <a:rPr lang="it-IT" dirty="0" smtClean="0"/>
              <a:t>L’Alta Scuola potrebbe promuovere l’interscambio fra le Scuole di Specializzazione.</a:t>
            </a:r>
            <a:endParaRPr lang="it-IT" dirty="0"/>
          </a:p>
          <a:p>
            <a:pPr algn="just"/>
            <a:endParaRPr lang="it-IT" dirty="0" smtClean="0"/>
          </a:p>
          <a:p>
            <a:pPr marL="0" indent="0" algn="just">
              <a:buNone/>
            </a:pPr>
            <a:endParaRPr lang="it-IT" dirty="0"/>
          </a:p>
        </p:txBody>
      </p:sp>
    </p:spTree>
    <p:extLst>
      <p:ext uri="{BB962C8B-B14F-4D97-AF65-F5344CB8AC3E}">
        <p14:creationId xmlns:p14="http://schemas.microsoft.com/office/powerpoint/2010/main" val="192042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TITOLO DI STUDIO </a:t>
            </a:r>
            <a:r>
              <a:rPr lang="it-IT" dirty="0"/>
              <a:t>CONSEGUITO </a:t>
            </a:r>
            <a:r>
              <a:rPr lang="it-IT" dirty="0" smtClean="0"/>
              <a:t/>
            </a:r>
            <a:br>
              <a:rPr lang="it-IT" dirty="0" smtClean="0"/>
            </a:br>
            <a:r>
              <a:rPr lang="it-IT" dirty="0" smtClean="0"/>
              <a:t>(</a:t>
            </a:r>
            <a:r>
              <a:rPr lang="it-IT" dirty="0"/>
              <a:t>in discussione)</a:t>
            </a:r>
            <a:endParaRPr lang="it-IT" dirty="0"/>
          </a:p>
        </p:txBody>
      </p:sp>
      <p:sp>
        <p:nvSpPr>
          <p:cNvPr id="3" name="Segnaposto contenuto 2"/>
          <p:cNvSpPr>
            <a:spLocks noGrp="1"/>
          </p:cNvSpPr>
          <p:nvPr>
            <p:ph idx="1"/>
          </p:nvPr>
        </p:nvSpPr>
        <p:spPr>
          <a:xfrm>
            <a:off x="107504" y="1600200"/>
            <a:ext cx="8964488" cy="4525963"/>
          </a:xfrm>
        </p:spPr>
        <p:txBody>
          <a:bodyPr>
            <a:normAutofit/>
          </a:bodyPr>
          <a:lstStyle/>
          <a:p>
            <a:pPr marL="0" indent="0" algn="just">
              <a:buNone/>
            </a:pPr>
            <a:r>
              <a:rPr lang="it-IT" dirty="0" smtClean="0"/>
              <a:t>SPECIALIZZANDI / DOTTORANDI:</a:t>
            </a:r>
          </a:p>
          <a:p>
            <a:pPr marL="0" indent="365125" algn="just">
              <a:buNone/>
            </a:pPr>
            <a:r>
              <a:rPr lang="it-IT" b="1" dirty="0" smtClean="0"/>
              <a:t>Diploma suppletivo </a:t>
            </a:r>
            <a:r>
              <a:rPr lang="it-IT" dirty="0" smtClean="0"/>
              <a:t>con crediti aggiuntivi, titolo curricolare senza valore giuridico, ma possibilmente prestigioso.</a:t>
            </a:r>
          </a:p>
          <a:p>
            <a:pPr marL="0" indent="365125" algn="just">
              <a:buNone/>
            </a:pPr>
            <a:endParaRPr lang="it-IT" dirty="0"/>
          </a:p>
          <a:p>
            <a:pPr marL="0" indent="365125" algn="just">
              <a:buNone/>
            </a:pPr>
            <a:r>
              <a:rPr lang="it-IT" dirty="0" smtClean="0"/>
              <a:t>SINGOLI PROFESSIONISTI:</a:t>
            </a:r>
          </a:p>
          <a:p>
            <a:pPr marL="0" indent="365125" algn="just">
              <a:buNone/>
            </a:pPr>
            <a:r>
              <a:rPr lang="it-IT" dirty="0" smtClean="0"/>
              <a:t>Attestato di un </a:t>
            </a:r>
            <a:r>
              <a:rPr lang="it-IT" b="1" dirty="0" smtClean="0"/>
              <a:t>Corso di Aggiornamento</a:t>
            </a:r>
            <a:r>
              <a:rPr lang="it-IT" dirty="0" smtClean="0"/>
              <a:t>, rilasciato da un Ateneo consorziato.</a:t>
            </a:r>
          </a:p>
          <a:p>
            <a:pPr marL="0" indent="0" algn="just">
              <a:buNone/>
            </a:pPr>
            <a:endParaRPr lang="it-IT" dirty="0"/>
          </a:p>
        </p:txBody>
      </p:sp>
    </p:spTree>
    <p:extLst>
      <p:ext uri="{BB962C8B-B14F-4D97-AF65-F5344CB8AC3E}">
        <p14:creationId xmlns:p14="http://schemas.microsoft.com/office/powerpoint/2010/main" val="1426146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ORGANIZZAZIONE (</a:t>
            </a:r>
            <a:r>
              <a:rPr lang="it-IT" dirty="0"/>
              <a:t>in discussione)</a:t>
            </a:r>
            <a:endParaRPr lang="it-IT" dirty="0"/>
          </a:p>
        </p:txBody>
      </p:sp>
      <p:sp>
        <p:nvSpPr>
          <p:cNvPr id="3" name="Segnaposto contenuto 2"/>
          <p:cNvSpPr>
            <a:spLocks noGrp="1"/>
          </p:cNvSpPr>
          <p:nvPr>
            <p:ph idx="1"/>
          </p:nvPr>
        </p:nvSpPr>
        <p:spPr>
          <a:xfrm>
            <a:off x="107504" y="1600200"/>
            <a:ext cx="8964488" cy="4525963"/>
          </a:xfrm>
        </p:spPr>
        <p:txBody>
          <a:bodyPr>
            <a:normAutofit/>
          </a:bodyPr>
          <a:lstStyle/>
          <a:p>
            <a:pPr marL="0" indent="0" algn="ctr">
              <a:buNone/>
            </a:pPr>
            <a:r>
              <a:rPr lang="it-IT" dirty="0" smtClean="0"/>
              <a:t>Approccio fast (corsi intensivi di una-due settimane)</a:t>
            </a:r>
          </a:p>
          <a:p>
            <a:pPr marL="0" indent="0" algn="ctr">
              <a:buNone/>
            </a:pPr>
            <a:r>
              <a:rPr lang="it-IT" dirty="0" smtClean="0"/>
              <a:t>o</a:t>
            </a:r>
          </a:p>
          <a:p>
            <a:pPr marL="0" indent="0" algn="ctr">
              <a:buNone/>
            </a:pPr>
            <a:r>
              <a:rPr lang="it-IT" dirty="0" smtClean="0"/>
              <a:t>Approccio slow (didattica distribuita in un tempo più lungo, ma generalmente più efficace)</a:t>
            </a:r>
          </a:p>
          <a:p>
            <a:pPr marL="0" indent="365125" algn="just">
              <a:buNone/>
            </a:pPr>
            <a:endParaRPr lang="it-IT" dirty="0" smtClean="0"/>
          </a:p>
          <a:p>
            <a:pPr marL="0" indent="365125" algn="just">
              <a:buNone/>
            </a:pPr>
            <a:r>
              <a:rPr lang="it-IT" dirty="0" smtClean="0"/>
              <a:t>Finanziamento attraverso le quote di iscrizione, che saranno convogliate alla sede amministrativa di Milano-Bicocca.</a:t>
            </a:r>
          </a:p>
          <a:p>
            <a:pPr marL="0" indent="0" algn="just">
              <a:buNone/>
            </a:pPr>
            <a:endParaRPr lang="it-IT" dirty="0"/>
          </a:p>
        </p:txBody>
      </p:sp>
    </p:spTree>
    <p:extLst>
      <p:ext uri="{BB962C8B-B14F-4D97-AF65-F5344CB8AC3E}">
        <p14:creationId xmlns:p14="http://schemas.microsoft.com/office/powerpoint/2010/main" val="39454832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Cronoprogramma</a:t>
            </a:r>
            <a:br>
              <a:rPr lang="it-IT" dirty="0" smtClean="0"/>
            </a:br>
            <a:r>
              <a:rPr lang="it-IT" dirty="0" smtClean="0"/>
              <a:t>(possibilmente entro settembre)</a:t>
            </a:r>
            <a:endParaRPr lang="it-IT" dirty="0"/>
          </a:p>
        </p:txBody>
      </p:sp>
      <p:sp>
        <p:nvSpPr>
          <p:cNvPr id="3" name="Segnaposto contenuto 2"/>
          <p:cNvSpPr>
            <a:spLocks noGrp="1"/>
          </p:cNvSpPr>
          <p:nvPr>
            <p:ph idx="1"/>
          </p:nvPr>
        </p:nvSpPr>
        <p:spPr>
          <a:xfrm>
            <a:off x="0" y="2143397"/>
            <a:ext cx="9144000" cy="4525963"/>
          </a:xfrm>
        </p:spPr>
        <p:txBody>
          <a:bodyPr>
            <a:normAutofit lnSpcReduction="10000"/>
          </a:bodyPr>
          <a:lstStyle/>
          <a:p>
            <a:pPr marL="0" indent="0" algn="ctr">
              <a:buNone/>
            </a:pPr>
            <a:r>
              <a:rPr lang="it-IT" dirty="0" smtClean="0"/>
              <a:t>STATUTO (Leonardo Palombi)</a:t>
            </a:r>
          </a:p>
          <a:p>
            <a:pPr marL="0" indent="0" algn="ctr">
              <a:buNone/>
            </a:pPr>
            <a:r>
              <a:rPr lang="it-IT" dirty="0" smtClean="0"/>
              <a:t>Gianni </a:t>
            </a:r>
            <a:r>
              <a:rPr lang="it-IT" dirty="0" err="1" smtClean="0"/>
              <a:t>Corrao</a:t>
            </a:r>
            <a:r>
              <a:rPr lang="it-IT" dirty="0" smtClean="0"/>
              <a:t>: regole per consorziare le Università</a:t>
            </a:r>
          </a:p>
          <a:p>
            <a:pPr marL="0" indent="0" algn="ctr">
              <a:buNone/>
            </a:pPr>
            <a:r>
              <a:rPr lang="it-IT" dirty="0" err="1" smtClean="0"/>
              <a:t>Corrao</a:t>
            </a:r>
            <a:r>
              <a:rPr lang="it-IT" dirty="0" smtClean="0"/>
              <a:t> / Angelillo: cooperazione internazionale</a:t>
            </a:r>
          </a:p>
          <a:p>
            <a:pPr marL="0" indent="0" algn="ctr">
              <a:buNone/>
            </a:pPr>
            <a:r>
              <a:rPr lang="it-IT" dirty="0" smtClean="0"/>
              <a:t>Fabrizio Faggiano: Corsi interni e Diploma della Scuola</a:t>
            </a:r>
            <a:endParaRPr lang="it-IT" dirty="0"/>
          </a:p>
          <a:p>
            <a:pPr marL="0" indent="0" algn="ctr">
              <a:buNone/>
            </a:pPr>
            <a:endParaRPr lang="it-IT" dirty="0" smtClean="0"/>
          </a:p>
          <a:p>
            <a:pPr marL="0" indent="0" algn="ctr">
              <a:buNone/>
            </a:pPr>
            <a:r>
              <a:rPr lang="it-IT" dirty="0" smtClean="0"/>
              <a:t>REGOLAMENTO (Silvio </a:t>
            </a:r>
            <a:r>
              <a:rPr lang="it-IT" dirty="0" err="1" smtClean="0"/>
              <a:t>Brusaferro</a:t>
            </a:r>
            <a:r>
              <a:rPr lang="it-IT" dirty="0" smtClean="0"/>
              <a:t>)</a:t>
            </a:r>
          </a:p>
          <a:p>
            <a:pPr marL="0" indent="0" algn="ctr">
              <a:buNone/>
            </a:pPr>
            <a:r>
              <a:rPr lang="it-IT" dirty="0" smtClean="0"/>
              <a:t>Nicola Nante: Modulazione organizzativa della didattica</a:t>
            </a:r>
          </a:p>
          <a:p>
            <a:pPr marL="0" indent="0" algn="ctr">
              <a:buNone/>
            </a:pPr>
            <a:endParaRPr lang="it-IT" dirty="0" smtClean="0"/>
          </a:p>
        </p:txBody>
      </p:sp>
    </p:spTree>
    <p:extLst>
      <p:ext uri="{BB962C8B-B14F-4D97-AF65-F5344CB8AC3E}">
        <p14:creationId xmlns:p14="http://schemas.microsoft.com/office/powerpoint/2010/main" val="404538269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1565</TotalTime>
  <Words>1248</Words>
  <Application>Microsoft Office PowerPoint</Application>
  <PresentationFormat>Presentazione su schermo (4:3)</PresentationFormat>
  <Paragraphs>192</Paragraphs>
  <Slides>14</Slides>
  <Notes>2</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protocollo d’intesa (in discussione)</vt:lpstr>
      <vt:lpstr>Modalità di accesso (in discussione)</vt:lpstr>
      <vt:lpstr>Offerta formativa (in discussione)</vt:lpstr>
      <vt:lpstr>TITOLO DI STUDIO CONSEGUITO  (in discussione)</vt:lpstr>
      <vt:lpstr>ORGANIZZAZIONE (in discussione)</vt:lpstr>
      <vt:lpstr>Cronoprogramma (possibilmente entro settembre)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Giovanni Corrao</dc:creator>
  <cp:lastModifiedBy>Flavia Carle</cp:lastModifiedBy>
  <cp:revision>108</cp:revision>
  <dcterms:created xsi:type="dcterms:W3CDTF">2015-09-08T13:09:14Z</dcterms:created>
  <dcterms:modified xsi:type="dcterms:W3CDTF">2018-10-01T10:45:06Z</dcterms:modified>
</cp:coreProperties>
</file>