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03" r:id="rId2"/>
    <p:sldId id="304" r:id="rId3"/>
    <p:sldId id="305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60" autoAdjust="0"/>
  </p:normalViewPr>
  <p:slideViewPr>
    <p:cSldViewPr>
      <p:cViewPr>
        <p:scale>
          <a:sx n="90" d="100"/>
          <a:sy n="90" d="100"/>
        </p:scale>
        <p:origin x="-1524" y="-420"/>
      </p:cViewPr>
      <p:guideLst>
        <p:guide orient="horz" pos="890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AB8A0-F8C8-42CE-9051-C852118EB3A3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0D856-473F-4C11-BB09-5C6CC1319F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6468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8380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51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464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4165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4056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46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8915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267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10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92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72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410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3"/>
          <p:cNvSpPr txBox="1">
            <a:spLocks/>
          </p:cNvSpPr>
          <p:nvPr/>
        </p:nvSpPr>
        <p:spPr>
          <a:xfrm>
            <a:off x="3347864" y="52462"/>
            <a:ext cx="5857632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Collegio Nazionale dei Professori e Ricercatori Universitari</a:t>
            </a:r>
            <a:endParaRPr lang="it-IT" sz="1600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MED/01</a:t>
            </a: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it-IT" sz="1600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it-IT" sz="1600" b="1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Statistica </a:t>
            </a: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Medica</a:t>
            </a:r>
          </a:p>
          <a:p>
            <a:pPr marR="118110" algn="r">
              <a:spcBef>
                <a:spcPts val="300"/>
              </a:spcBef>
              <a:tabLst>
                <a:tab pos="3780790" algn="l"/>
              </a:tabLst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Assemblea professori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ordinari</a:t>
            </a: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2880496" y="980728"/>
            <a:ext cx="6156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/>
          <p:cNvSpPr/>
          <p:nvPr/>
        </p:nvSpPr>
        <p:spPr>
          <a:xfrm>
            <a:off x="126347" y="1149873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2000"/>
              </a:spcAft>
              <a:buFont typeface="+mj-lt"/>
              <a:buAutoNum type="arabicPeriod" startAt="3"/>
            </a:pP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Scuola </a:t>
            </a:r>
            <a:r>
              <a:rPr lang="it-IT" dirty="0">
                <a:solidFill>
                  <a:schemeClr val="tx2"/>
                </a:solidFill>
                <a:latin typeface="Times New Roman"/>
                <a:ea typeface="Times New Roman"/>
              </a:rPr>
              <a:t>di Specializzazione per </a:t>
            </a: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medici (CM)</a:t>
            </a:r>
            <a:endParaRPr lang="it-IT" dirty="0">
              <a:solidFill>
                <a:schemeClr val="tx2"/>
              </a:solidFill>
              <a:latin typeface="Times New Roman"/>
              <a:ea typeface="Times New Roman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355647"/>
            <a:ext cx="9144000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252000" anchor="ctr" anchorCtr="0">
            <a:noAutofit/>
          </a:bodyPr>
          <a:lstStyle/>
          <a:p>
            <a:pPr algn="ctr"/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giunta: Flavia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Carle (FC), Franco Merletti (FM), Cristina Montomoli (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CM), Giuseppe Verlato (GV), 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926522"/>
              </p:ext>
            </p:extLst>
          </p:nvPr>
        </p:nvGraphicFramePr>
        <p:xfrm>
          <a:off x="819994" y="2044512"/>
          <a:ext cx="2664296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6369"/>
                <a:gridCol w="867927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Borse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Ancona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Firenze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Milano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Milano Bicocca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Padova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rgbClr val="FF0000"/>
                          </a:solidFill>
                        </a:rPr>
                        <a:t>Pavia</a:t>
                      </a:r>
                      <a:endParaRPr lang="it-IT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rgbClr val="FF0000"/>
                          </a:solidFill>
                        </a:rPr>
                        <a:t>Roma</a:t>
                      </a:r>
                      <a:endParaRPr lang="it-IT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rgbClr val="FF0000"/>
                          </a:solidFill>
                        </a:rPr>
                        <a:t>Torino</a:t>
                      </a:r>
                      <a:endParaRPr lang="it-IT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0" dirty="0" smtClean="0">
                          <a:solidFill>
                            <a:srgbClr val="FF0000"/>
                          </a:solidFill>
                        </a:rPr>
                        <a:t>Verona</a:t>
                      </a:r>
                      <a:endParaRPr lang="it-IT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ttangolo 8"/>
          <p:cNvSpPr/>
          <p:nvPr/>
        </p:nvSpPr>
        <p:spPr>
          <a:xfrm>
            <a:off x="611560" y="1556792"/>
            <a:ext cx="3188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t-IT" b="1" dirty="0" smtClean="0">
                <a:solidFill>
                  <a:srgbClr val="FF0000"/>
                </a:solidFill>
              </a:rPr>
              <a:t>Scuole accreditate a luglio </a:t>
            </a:r>
            <a:r>
              <a:rPr lang="it-IT" b="1" dirty="0" smtClean="0">
                <a:solidFill>
                  <a:srgbClr val="FF0000"/>
                </a:solidFill>
              </a:rPr>
              <a:t>2018</a:t>
            </a:r>
            <a:endParaRPr lang="it-IT" b="1" dirty="0">
              <a:solidFill>
                <a:srgbClr val="FF0000"/>
              </a:solidFill>
            </a:endParaRPr>
          </a:p>
        </p:txBody>
      </p:sp>
      <p:grpSp>
        <p:nvGrpSpPr>
          <p:cNvPr id="13" name="Gruppo 12"/>
          <p:cNvGrpSpPr/>
          <p:nvPr/>
        </p:nvGrpSpPr>
        <p:grpSpPr>
          <a:xfrm>
            <a:off x="3692725" y="4596149"/>
            <a:ext cx="5343771" cy="616715"/>
            <a:chOff x="4421078" y="4828509"/>
            <a:chExt cx="1786600" cy="646331"/>
          </a:xfrm>
        </p:grpSpPr>
        <p:sp>
          <p:nvSpPr>
            <p:cNvPr id="8" name="Rettangolo 7"/>
            <p:cNvSpPr/>
            <p:nvPr/>
          </p:nvSpPr>
          <p:spPr>
            <a:xfrm>
              <a:off x="4712299" y="4828509"/>
              <a:ext cx="149537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dirty="0" smtClean="0"/>
                <a:t>Comprende Bari e Napoli nella rete formativa </a:t>
              </a:r>
              <a:endParaRPr lang="it-IT" dirty="0"/>
            </a:p>
          </p:txBody>
        </p:sp>
        <p:sp>
          <p:nvSpPr>
            <p:cNvPr id="11" name="Freccia a destra 10"/>
            <p:cNvSpPr/>
            <p:nvPr/>
          </p:nvSpPr>
          <p:spPr>
            <a:xfrm>
              <a:off x="4421078" y="5013176"/>
              <a:ext cx="269039" cy="7200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3692724" y="5064202"/>
            <a:ext cx="4673919" cy="646331"/>
            <a:chOff x="4421078" y="5296562"/>
            <a:chExt cx="3767041" cy="646331"/>
          </a:xfrm>
        </p:grpSpPr>
        <p:sp>
          <p:nvSpPr>
            <p:cNvPr id="10" name="Freccia a destra 9"/>
            <p:cNvSpPr/>
            <p:nvPr/>
          </p:nvSpPr>
          <p:spPr>
            <a:xfrm>
              <a:off x="4421078" y="5445224"/>
              <a:ext cx="471505" cy="7200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4947759" y="5296562"/>
              <a:ext cx="32403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it-IT" dirty="0" smtClean="0">
                  <a:solidFill>
                    <a:prstClr val="black"/>
                  </a:solidFill>
                </a:rPr>
                <a:t>Comprende Genova, e Piemonte </a:t>
              </a:r>
              <a:r>
                <a:rPr lang="it-IT" dirty="0" smtClean="0">
                  <a:solidFill>
                    <a:prstClr val="black"/>
                  </a:solidFill>
                </a:rPr>
                <a:t>Orientale</a:t>
              </a:r>
              <a:r>
                <a:rPr lang="it-IT" dirty="0">
                  <a:solidFill>
                    <a:prstClr val="black"/>
                  </a:solidFill>
                </a:rPr>
                <a:t> </a:t>
              </a:r>
              <a:r>
                <a:rPr lang="it-IT" dirty="0" smtClean="0">
                  <a:solidFill>
                    <a:prstClr val="black"/>
                  </a:solidFill>
                </a:rPr>
                <a:t> nella rete formativa</a:t>
              </a:r>
              <a:endParaRPr lang="it-IT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Rettangolo 14"/>
          <p:cNvSpPr/>
          <p:nvPr/>
        </p:nvSpPr>
        <p:spPr>
          <a:xfrm>
            <a:off x="3835777" y="2420888"/>
            <a:ext cx="24098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b="1" dirty="0" smtClean="0">
                <a:solidFill>
                  <a:srgbClr val="FF0000"/>
                </a:solidFill>
              </a:rPr>
              <a:t>Sono in corso i concorsi per l’assegnazione delle due borse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74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3"/>
          <p:cNvSpPr txBox="1">
            <a:spLocks/>
          </p:cNvSpPr>
          <p:nvPr/>
        </p:nvSpPr>
        <p:spPr>
          <a:xfrm>
            <a:off x="3347864" y="52462"/>
            <a:ext cx="5857632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Collegio Nazionale dei Professori e Ricercatori Universitari</a:t>
            </a:r>
            <a:endParaRPr lang="it-IT" sz="1600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MED/01</a:t>
            </a: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it-IT" sz="1600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it-IT" sz="1600" b="1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Statistica </a:t>
            </a: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Medica</a:t>
            </a:r>
          </a:p>
          <a:p>
            <a:pPr marR="118110" algn="r">
              <a:spcBef>
                <a:spcPts val="300"/>
              </a:spcBef>
              <a:tabLst>
                <a:tab pos="3780790" algn="l"/>
              </a:tabLst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Assemblea professori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ordinari</a:t>
            </a: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2880496" y="980728"/>
            <a:ext cx="6156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/>
          <p:cNvSpPr/>
          <p:nvPr/>
        </p:nvSpPr>
        <p:spPr>
          <a:xfrm>
            <a:off x="118137" y="1149873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2000"/>
              </a:spcAft>
              <a:buFont typeface="+mj-lt"/>
              <a:buAutoNum type="arabicPeriod" startAt="4"/>
            </a:pP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Scuola </a:t>
            </a:r>
            <a:r>
              <a:rPr lang="it-IT" dirty="0">
                <a:solidFill>
                  <a:schemeClr val="tx2"/>
                </a:solidFill>
                <a:latin typeface="Times New Roman"/>
                <a:ea typeface="Times New Roman"/>
              </a:rPr>
              <a:t>di Specializzazione per non medici: attuale situazione e sviluppi </a:t>
            </a: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futuri (CM)</a:t>
            </a:r>
            <a:endParaRPr lang="it-IT" dirty="0">
              <a:solidFill>
                <a:schemeClr val="tx2"/>
              </a:solidFill>
              <a:latin typeface="Times New Roman"/>
              <a:ea typeface="Times New Roman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355647"/>
            <a:ext cx="9144000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252000" anchor="ctr" anchorCtr="0">
            <a:noAutofit/>
          </a:bodyPr>
          <a:lstStyle/>
          <a:p>
            <a:pPr algn="ctr"/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giunta: Flavia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Carle (FC), Franco Merletti (FM), Cristina Montomoli (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CM), Giuseppe Verlato (GV), 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95536" y="1412776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Ammessi </a:t>
            </a:r>
            <a:r>
              <a:rPr lang="it-IT" dirty="0">
                <a:solidFill>
                  <a:srgbClr val="FF0000"/>
                </a:solidFill>
              </a:rPr>
              <a:t>al concorso i laureati magistrali in: </a:t>
            </a:r>
          </a:p>
          <a:p>
            <a:pPr lvl="0"/>
            <a:r>
              <a:rPr lang="it-IT" dirty="0">
                <a:solidFill>
                  <a:srgbClr val="FF0000"/>
                </a:solidFill>
              </a:rPr>
              <a:t>Biologia (Classe LM6), </a:t>
            </a:r>
            <a:r>
              <a:rPr lang="it-IT" dirty="0" smtClean="0">
                <a:solidFill>
                  <a:srgbClr val="FF0000"/>
                </a:solidFill>
              </a:rPr>
              <a:t>Biotecnologie </a:t>
            </a:r>
            <a:r>
              <a:rPr lang="it-IT" dirty="0">
                <a:solidFill>
                  <a:srgbClr val="FF0000"/>
                </a:solidFill>
              </a:rPr>
              <a:t>mediche, veterinarie e farmaceutiche (Classe LM9), </a:t>
            </a:r>
            <a:r>
              <a:rPr lang="it-IT" dirty="0" smtClean="0">
                <a:solidFill>
                  <a:srgbClr val="FF0000"/>
                </a:solidFill>
              </a:rPr>
              <a:t>Biotecnologie </a:t>
            </a:r>
            <a:r>
              <a:rPr lang="it-IT" dirty="0">
                <a:solidFill>
                  <a:srgbClr val="FF0000"/>
                </a:solidFill>
              </a:rPr>
              <a:t>industriali (LM8</a:t>
            </a:r>
            <a:r>
              <a:rPr lang="it-IT" dirty="0" smtClean="0">
                <a:solidFill>
                  <a:srgbClr val="FF0000"/>
                </a:solidFill>
              </a:rPr>
              <a:t>), Biotecnologie </a:t>
            </a:r>
            <a:r>
              <a:rPr lang="it-IT" dirty="0">
                <a:solidFill>
                  <a:srgbClr val="FF0000"/>
                </a:solidFill>
              </a:rPr>
              <a:t>agrarie e per alimenti (Classe LM7), </a:t>
            </a:r>
            <a:r>
              <a:rPr lang="it-IT" dirty="0" smtClean="0">
                <a:solidFill>
                  <a:srgbClr val="FF0000"/>
                </a:solidFill>
              </a:rPr>
              <a:t> Medicina </a:t>
            </a:r>
            <a:r>
              <a:rPr lang="it-IT" dirty="0">
                <a:solidFill>
                  <a:srgbClr val="FF0000"/>
                </a:solidFill>
              </a:rPr>
              <a:t>veterinaria (Classe LM42), </a:t>
            </a:r>
            <a:r>
              <a:rPr lang="it-IT" dirty="0" smtClean="0">
                <a:solidFill>
                  <a:srgbClr val="FF0000"/>
                </a:solidFill>
              </a:rPr>
              <a:t> Farmacia </a:t>
            </a:r>
            <a:r>
              <a:rPr lang="it-IT" dirty="0">
                <a:solidFill>
                  <a:srgbClr val="FF0000"/>
                </a:solidFill>
              </a:rPr>
              <a:t>e Farmacia industriale (Classe LM13), </a:t>
            </a:r>
            <a:r>
              <a:rPr lang="it-IT" dirty="0" smtClean="0">
                <a:solidFill>
                  <a:srgbClr val="FF0000"/>
                </a:solidFill>
              </a:rPr>
              <a:t>Chimica </a:t>
            </a:r>
            <a:r>
              <a:rPr lang="it-IT" dirty="0">
                <a:solidFill>
                  <a:srgbClr val="FF0000"/>
                </a:solidFill>
              </a:rPr>
              <a:t>(Classe LM54), </a:t>
            </a:r>
            <a:r>
              <a:rPr lang="it-IT" dirty="0" smtClean="0">
                <a:solidFill>
                  <a:srgbClr val="FF0000"/>
                </a:solidFill>
              </a:rPr>
              <a:t>Scienze </a:t>
            </a:r>
            <a:r>
              <a:rPr lang="it-IT" dirty="0">
                <a:solidFill>
                  <a:srgbClr val="FF0000"/>
                </a:solidFill>
              </a:rPr>
              <a:t>statistiche (Classe LM82</a:t>
            </a:r>
            <a:r>
              <a:rPr lang="it-IT" dirty="0" smtClean="0">
                <a:solidFill>
                  <a:srgbClr val="FF0000"/>
                </a:solidFill>
              </a:rPr>
              <a:t>)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534457"/>
              </p:ext>
            </p:extLst>
          </p:nvPr>
        </p:nvGraphicFramePr>
        <p:xfrm>
          <a:off x="262155" y="2924944"/>
          <a:ext cx="8486309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6570"/>
                <a:gridCol w="1156066"/>
                <a:gridCol w="947180"/>
                <a:gridCol w="1142147"/>
                <a:gridCol w="961099"/>
                <a:gridCol w="1128228"/>
                <a:gridCol w="975019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A.A.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posti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A.A.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posti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A.A.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posti</a:t>
                      </a:r>
                      <a:endParaRPr lang="it-IT" dirty="0"/>
                    </a:p>
                  </a:txBody>
                  <a:tcPr/>
                </a:tc>
              </a:tr>
              <a:tr h="277232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i="1" dirty="0" smtClean="0"/>
                        <a:t>2015-16</a:t>
                      </a:r>
                      <a:endParaRPr lang="it-IT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1" dirty="0" smtClean="0"/>
                        <a:t>2016-17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1" dirty="0" smtClean="0"/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Milano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3/4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4/4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r>
                        <a:rPr lang="it-IT" dirty="0" smtClean="0"/>
                        <a:t>/4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Padova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r>
                        <a:rPr lang="it-IT" dirty="0" smtClean="0"/>
                        <a:t>/4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Pavia</a:t>
                      </a:r>
                      <a:endParaRPr lang="it-IT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2/4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/4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…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Roma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4/4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/4</a:t>
                      </a:r>
                      <a:endParaRPr lang="it-IT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…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Torino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2/4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1/4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r>
                        <a:rPr lang="it-IT" dirty="0" smtClean="0"/>
                        <a:t>/4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ttangolo 8"/>
          <p:cNvSpPr/>
          <p:nvPr/>
        </p:nvSpPr>
        <p:spPr>
          <a:xfrm>
            <a:off x="374346" y="5598532"/>
            <a:ext cx="8302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b="1" dirty="0" smtClean="0">
                <a:solidFill>
                  <a:srgbClr val="FF0000"/>
                </a:solidFill>
              </a:rPr>
              <a:t>Totale 20 posti disponibili </a:t>
            </a:r>
          </a:p>
          <a:p>
            <a:pPr algn="r"/>
            <a:r>
              <a:rPr lang="it-IT" b="1" dirty="0" smtClean="0">
                <a:solidFill>
                  <a:srgbClr val="FF0000"/>
                </a:solidFill>
              </a:rPr>
              <a:t>da assegnare con i concorsi che si espleteranno tra settembre e novembre 2018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74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3"/>
          <p:cNvSpPr txBox="1">
            <a:spLocks/>
          </p:cNvSpPr>
          <p:nvPr/>
        </p:nvSpPr>
        <p:spPr>
          <a:xfrm>
            <a:off x="3347864" y="52462"/>
            <a:ext cx="5857632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Collegio Nazionale dei Professori e Ricercatori Universitari</a:t>
            </a:r>
            <a:endParaRPr lang="it-IT" sz="1600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MED/01</a:t>
            </a: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it-IT" sz="1600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it-IT" sz="1600" b="1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Statistica </a:t>
            </a: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Medica</a:t>
            </a:r>
          </a:p>
          <a:p>
            <a:pPr marR="118110" algn="r">
              <a:spcBef>
                <a:spcPts val="300"/>
              </a:spcBef>
              <a:tabLst>
                <a:tab pos="3780790" algn="l"/>
              </a:tabLst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Assemblea professori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ordinari</a:t>
            </a: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2880496" y="980728"/>
            <a:ext cx="6156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/>
          <p:cNvSpPr/>
          <p:nvPr/>
        </p:nvSpPr>
        <p:spPr>
          <a:xfrm>
            <a:off x="118137" y="1149873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2000"/>
              </a:spcAft>
              <a:buFont typeface="+mj-lt"/>
              <a:buAutoNum type="arabicPeriod" startAt="4"/>
            </a:pP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Scuola </a:t>
            </a:r>
            <a:r>
              <a:rPr lang="it-IT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di Specializzazione per non medici: attuale situazione e sviluppi </a:t>
            </a: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futuri (CM)</a:t>
            </a:r>
            <a:endParaRPr lang="it-IT" dirty="0">
              <a:solidFill>
                <a:schemeClr val="tx2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355647"/>
            <a:ext cx="9144000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252000" anchor="ctr" anchorCtr="0">
            <a:noAutofit/>
          </a:bodyPr>
          <a:lstStyle/>
          <a:p>
            <a:pPr algn="ctr"/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giunta: Flavia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Carle (FC), Franco Merletti (FM), Cristina Montomoli (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CM), Giuseppe Verlato (GV), 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02209" y="2708920"/>
            <a:ext cx="86416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MINISTERO DELLA SALUTE </a:t>
            </a:r>
            <a:r>
              <a:rPr lang="it-I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DECRETO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marzo 2018  </a:t>
            </a:r>
          </a:p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Modifica al decreto  30  gennaio  1998  e  successive 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modificazioni, recante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«Tabelle  relative  alle  discipline  equipollenti 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previste  dalla 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normativa  regolamentare  per  l'accesso  al  secondo 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livello dirigenziale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 il  personale  del  ruolo  sanitario  del 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Servizio sanitario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nazionale».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 n.83 del 10-4-2018) 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10544" y="3905761"/>
            <a:ext cx="75316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di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Sanità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pubblica: </a:t>
            </a:r>
          </a:p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Igiene,   epidemiologia   e  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sanità  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pubblica   -   </a:t>
            </a:r>
            <a:endParaRPr lang="it-IT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scuole  equipollenti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Statistica sanitaria e biometria; </a:t>
            </a:r>
          </a:p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……………..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Epidemiologia - scuole equipollenti: </a:t>
            </a: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Statistica  sanitaria  </a:t>
            </a:r>
            <a:r>
              <a:rPr lang="it-IT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biometria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502209" y="1556792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Accesso ai concorsi per </a:t>
            </a:r>
            <a:r>
              <a:rPr lang="it-I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l'accesso al </a:t>
            </a: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secondo livello </a:t>
            </a:r>
            <a:r>
              <a:rPr lang="it-I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dirigenziale per il personale del ruolo sanitario </a:t>
            </a: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del SSN </a:t>
            </a:r>
            <a:r>
              <a:rPr lang="it-IT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per la disciplina Epidemiologia </a:t>
            </a:r>
            <a:r>
              <a:rPr lang="it-IT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per veterinari, farmacisti, odontoiatri, biologi, chimici, fisici e psicologi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583913" y="5373216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Attualmente non ci sono altre scuole di specializzazione </a:t>
            </a:r>
            <a:r>
              <a:rPr lang="it-IT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attive, oltre a quella in statistica sanitaria e biometria, per </a:t>
            </a:r>
            <a:r>
              <a:rPr lang="it-IT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conseguire il titolo necessario all’accesso ai concorsi per «Epidemiologia</a:t>
            </a:r>
            <a:r>
              <a:rPr lang="it-IT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» </a:t>
            </a:r>
            <a:r>
              <a:rPr lang="it-IT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per </a:t>
            </a:r>
            <a:r>
              <a:rPr lang="it-IT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non medici, </a:t>
            </a:r>
            <a:endParaRPr lang="it-IT" b="1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80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440</Words>
  <Application>Microsoft Office PowerPoint</Application>
  <PresentationFormat>Presentazione su schermo (4:3)</PresentationFormat>
  <Paragraphs>95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Giovanni Corrao</dc:creator>
  <cp:lastModifiedBy>Flavia Carle</cp:lastModifiedBy>
  <cp:revision>97</cp:revision>
  <dcterms:created xsi:type="dcterms:W3CDTF">2015-09-08T13:09:14Z</dcterms:created>
  <dcterms:modified xsi:type="dcterms:W3CDTF">2018-10-01T16:06:10Z</dcterms:modified>
</cp:coreProperties>
</file>