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01" r:id="rId3"/>
    <p:sldId id="307" r:id="rId4"/>
    <p:sldId id="306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90">
          <p15:clr>
            <a:srgbClr val="A4A3A4"/>
          </p15:clr>
        </p15:guide>
        <p15:guide id="4" pos="1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60" autoAdjust="0"/>
  </p:normalViewPr>
  <p:slideViewPr>
    <p:cSldViewPr>
      <p:cViewPr>
        <p:scale>
          <a:sx n="112" d="100"/>
          <a:sy n="112" d="100"/>
        </p:scale>
        <p:origin x="-864" y="-72"/>
      </p:cViewPr>
      <p:guideLst>
        <p:guide orient="horz" pos="2160"/>
        <p:guide orient="horz" pos="890"/>
        <p:guide pos="2880"/>
        <p:guide pos="1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AB8A0-F8C8-42CE-9051-C852118EB3A3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0D856-473F-4C11-BB09-5C6CC1319F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46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838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1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64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4165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05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46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8915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267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10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92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2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F2526-C17A-4973-AD78-2EEA47A7716E}" type="datetimeFigureOut">
              <a:rPr lang="it-IT" smtClean="0"/>
              <a:t>01/10/2018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510AA-D470-4FA6-817E-70F0534DD1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10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683568" y="2243186"/>
            <a:ext cx="8208912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Comunicazioni (FC) </a:t>
            </a: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rganico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MED01: nuovi ingressi, concorsi/chiamate in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programmazione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(FM)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Scuola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di Specializzazione per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medici (CM)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Scuola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di Specializzazione per non medici: attuale situazione e sviluppi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futuri (CM)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Ruolo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del biostatistico nel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SSN (FC)</a:t>
            </a:r>
            <a:endParaRPr lang="it-IT" dirty="0">
              <a:solidFill>
                <a:schemeClr val="tx2"/>
              </a:solidFill>
              <a:latin typeface="Times New Roman"/>
              <a:ea typeface="Times New Roman"/>
            </a:endParaRP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Alta </a:t>
            </a:r>
            <a:r>
              <a:rPr lang="it-IT" dirty="0">
                <a:solidFill>
                  <a:schemeClr val="tx2"/>
                </a:solidFill>
                <a:latin typeface="Times New Roman"/>
                <a:ea typeface="Times New Roman"/>
              </a:rPr>
              <a:t>Scuola di Sanità </a:t>
            </a:r>
            <a:r>
              <a:rPr lang="it-IT" dirty="0" smtClean="0">
                <a:solidFill>
                  <a:schemeClr val="tx2"/>
                </a:solidFill>
                <a:latin typeface="Times New Roman"/>
                <a:ea typeface="Times New Roman"/>
              </a:rPr>
              <a:t>Pubblica (GV)</a:t>
            </a:r>
          </a:p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Varie ed eventuali</a:t>
            </a:r>
            <a:endParaRPr lang="it-IT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015910" y="148478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Roma, 3 settembre 2018</a:t>
            </a:r>
            <a:endParaRPr lang="it-IT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57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07504" y="1135377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/>
            </a:pP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Comunicazioni (FC) 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320253" y="3068960"/>
            <a:ext cx="6503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ASN 2018 – 2020:  </a:t>
            </a:r>
          </a:p>
          <a:p>
            <a:pPr lvl="0">
              <a:spcAft>
                <a:spcPts val="2000"/>
              </a:spcAft>
            </a:pP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Bando aspiranti commissari: SCADENZA 25/9/2018, ore 15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277846" y="4233862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2000"/>
              </a:spcAft>
            </a:pP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Bando per la selezione di nominativi per il Consiglio Direttivo dell’Agenzia Nazionale per la Valutazione dell’Università e della Ricerca (ANVUR) – SCADENZA 25/9/2018, ore 15</a:t>
            </a:r>
          </a:p>
        </p:txBody>
      </p:sp>
      <p:sp>
        <p:nvSpPr>
          <p:cNvPr id="3" name="Rettangolo 2"/>
          <p:cNvSpPr/>
          <p:nvPr/>
        </p:nvSpPr>
        <p:spPr>
          <a:xfrm>
            <a:off x="1308277" y="1988840"/>
            <a:ext cx="6300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ASN </a:t>
            </a: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2016-2018 -V quadrimestre: </a:t>
            </a:r>
          </a:p>
          <a:p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proroga 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termine di conclusione dei lavori </a:t>
            </a:r>
            <a:r>
              <a:rPr lang="it-IT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</a:t>
            </a:r>
            <a:r>
              <a:rPr lang="it-IT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ottobre 2018. </a:t>
            </a:r>
          </a:p>
        </p:txBody>
      </p:sp>
    </p:spTree>
    <p:extLst>
      <p:ext uri="{BB962C8B-B14F-4D97-AF65-F5344CB8AC3E}">
        <p14:creationId xmlns:p14="http://schemas.microsoft.com/office/powerpoint/2010/main" val="127292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44495" y="1064891"/>
            <a:ext cx="8208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 startAt="5"/>
            </a:pP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Ruolo </a:t>
            </a: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del biostatistico nel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SSN (FC)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07504" y="1474332"/>
            <a:ext cx="76454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55588">
              <a:spcAft>
                <a:spcPts val="2000"/>
              </a:spcAft>
              <a:buFont typeface="+mj-lt"/>
              <a:buAutoNum type="alphaLcParenR"/>
            </a:pP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Distinzione netta tra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biostatistico-ruolo </a:t>
            </a: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sanitario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statistico-ruolo amministrativo</a:t>
            </a: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1115616" y="1843664"/>
            <a:ext cx="360040" cy="3913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727719" y="2214156"/>
            <a:ext cx="39637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definizione di un percorso formativo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specifico</a:t>
            </a: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227117" y="2154122"/>
            <a:ext cx="29168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valutazione 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la verifica differenziata dei titoli di carriera e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 specializzazioni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727719" y="4140369"/>
            <a:ext cx="39637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scuola di specializzazione in statistica medica e </a:t>
            </a:r>
            <a:r>
              <a:rPr lang="it-IT" sz="1600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biometria per non medici (SS-nm)</a:t>
            </a:r>
            <a:endParaRPr lang="it-IT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27719" y="3429000"/>
            <a:ext cx="37686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laurea magistrale in </a:t>
            </a:r>
            <a:r>
              <a:rPr lang="it-IT" sz="1600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Biostatistica (LM)</a:t>
            </a:r>
            <a:r>
              <a:rPr lang="it-IT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(classe LM82-Scienze statistiche</a:t>
            </a:r>
            <a:r>
              <a:rPr lang="it-IT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4716016" y="2118810"/>
            <a:ext cx="1594270" cy="571779"/>
            <a:chOff x="4716016" y="2118810"/>
            <a:chExt cx="1594270" cy="571779"/>
          </a:xfrm>
        </p:grpSpPr>
        <p:sp>
          <p:nvSpPr>
            <p:cNvPr id="10" name="Freccia a destra 9"/>
            <p:cNvSpPr/>
            <p:nvPr/>
          </p:nvSpPr>
          <p:spPr>
            <a:xfrm>
              <a:off x="4716016" y="2118810"/>
              <a:ext cx="1295077" cy="571779"/>
            </a:xfrm>
            <a:prstGeom prst="rightArrow">
              <a:avLst/>
            </a:prstGeom>
            <a:solidFill>
              <a:schemeClr val="bg1"/>
            </a:solidFill>
            <a:ln w="63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4725044" y="2214156"/>
              <a:ext cx="158524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6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it-IT" sz="16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 permetta</a:t>
              </a:r>
              <a:endPara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ettangolo 17"/>
          <p:cNvSpPr/>
          <p:nvPr/>
        </p:nvSpPr>
        <p:spPr>
          <a:xfrm>
            <a:off x="2271865" y="5580529"/>
            <a:ext cx="31683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istituire </a:t>
            </a:r>
            <a:r>
              <a:rPr lang="it-IT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classe LM specifica “statistica medica”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5326156" y="5580528"/>
            <a:ext cx="3710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Attivare in più sedi possibili  SS –nm </a:t>
            </a:r>
          </a:p>
          <a:p>
            <a:r>
              <a:rPr lang="it-IT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LM (classe LM… statistica medica)</a:t>
            </a:r>
            <a:endParaRPr lang="it-IT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2271865" y="5178678"/>
            <a:ext cx="10960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AZIONI</a:t>
            </a:r>
            <a:endParaRPr lang="it-IT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112234" y="3077859"/>
            <a:ext cx="19394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ATTUALMENTE</a:t>
            </a:r>
            <a:endParaRPr lang="it-IT" sz="16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arentesi graffa chiusa 22"/>
          <p:cNvSpPr/>
          <p:nvPr/>
        </p:nvSpPr>
        <p:spPr>
          <a:xfrm>
            <a:off x="4725044" y="3338068"/>
            <a:ext cx="279004" cy="13870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6600"/>
              </a:solidFill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5160286" y="3863610"/>
            <a:ext cx="34441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percorso </a:t>
            </a:r>
            <a:r>
              <a:rPr lang="it-IT" sz="1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formativo </a:t>
            </a:r>
            <a:r>
              <a:rPr lang="it-IT" sz="16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specifico per</a:t>
            </a:r>
            <a:endParaRPr lang="it-IT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Connettore 2 24"/>
          <p:cNvCxnSpPr/>
          <p:nvPr/>
        </p:nvCxnSpPr>
        <p:spPr>
          <a:xfrm flipH="1" flipV="1">
            <a:off x="8172400" y="2985119"/>
            <a:ext cx="288032" cy="1028656"/>
          </a:xfrm>
          <a:prstGeom prst="straightConnector1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84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2" grpId="0"/>
      <p:bldP spid="13" grpId="0"/>
      <p:bldP spid="18" grpId="0"/>
      <p:bldP spid="19" grpId="0"/>
      <p:bldP spid="20" grpId="0"/>
      <p:bldP spid="21" grpId="0"/>
      <p:bldP spid="23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3"/>
          <p:cNvSpPr txBox="1">
            <a:spLocks/>
          </p:cNvSpPr>
          <p:nvPr/>
        </p:nvSpPr>
        <p:spPr>
          <a:xfrm>
            <a:off x="3347864" y="52462"/>
            <a:ext cx="585763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Collegio Nazionale dei Professori e Ricercatori Universitari</a:t>
            </a:r>
            <a:endParaRPr lang="it-IT" sz="1600" dirty="0">
              <a:solidFill>
                <a:schemeClr val="tx2"/>
              </a:solidFill>
              <a:effectLst/>
              <a:latin typeface="Times New Roman"/>
              <a:ea typeface="Times New Roman"/>
            </a:endParaRPr>
          </a:p>
          <a:p>
            <a:pPr marR="118110" algn="r">
              <a:spcBef>
                <a:spcPts val="300"/>
              </a:spcBef>
              <a:spcAft>
                <a:spcPts val="0"/>
              </a:spcAft>
              <a:tabLst>
                <a:tab pos="3780790" algn="l"/>
              </a:tabLst>
            </a:pP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MED/01</a:t>
            </a:r>
            <a:r>
              <a:rPr lang="it-IT" sz="1600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600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- </a:t>
            </a:r>
            <a:r>
              <a:rPr lang="it-IT" sz="1600" b="1" kern="1200" dirty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Statistica </a:t>
            </a:r>
            <a:r>
              <a:rPr lang="it-IT" sz="1600" b="1" kern="1200" dirty="0" smtClean="0">
                <a:solidFill>
                  <a:schemeClr val="tx2"/>
                </a:solidFill>
                <a:effectLst/>
                <a:latin typeface="Times New Roman"/>
                <a:ea typeface="Times New Roman"/>
              </a:rPr>
              <a:t>Medica</a:t>
            </a:r>
          </a:p>
          <a:p>
            <a:pPr marR="118110" algn="r">
              <a:spcBef>
                <a:spcPts val="300"/>
              </a:spcBef>
              <a:tabLst>
                <a:tab pos="3780790" algn="l"/>
              </a:tabLst>
            </a:pP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Assemblea professori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ordinari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nettore 1 3"/>
          <p:cNvCxnSpPr/>
          <p:nvPr/>
        </p:nvCxnSpPr>
        <p:spPr>
          <a:xfrm>
            <a:off x="2880496" y="980728"/>
            <a:ext cx="6156000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144495" y="1064891"/>
            <a:ext cx="8208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2000"/>
              </a:spcAft>
              <a:buFont typeface="+mj-lt"/>
              <a:buAutoNum type="arabicPeriod" startAt="5"/>
            </a:pP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Ruolo </a:t>
            </a: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del biostatistico nel </a:t>
            </a:r>
            <a:r>
              <a:rPr lang="it-IT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SSN (FC)</a:t>
            </a:r>
            <a:endParaRPr lang="it-IT" sz="1600" b="1" dirty="0">
              <a:solidFill>
                <a:schemeClr val="tx2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6355647"/>
            <a:ext cx="9144000" cy="50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tIns="252000" anchor="ctr" anchorCtr="0">
            <a:noAutofit/>
          </a:bodyPr>
          <a:lstStyle/>
          <a:p>
            <a:pPr algn="ctr"/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giunta: Flavia </a:t>
            </a:r>
            <a:r>
              <a:rPr lang="it-I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Carle (FC), Franco Merletti (FM), Cristina Montomoli (</a:t>
            </a:r>
            <a:r>
              <a:rPr lang="it-IT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CM), Giuseppe Verlato (GV),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94860" y="1474332"/>
            <a:ext cx="9229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55588">
              <a:spcAft>
                <a:spcPts val="2000"/>
              </a:spcAft>
              <a:buFont typeface="+mj-lt"/>
              <a:buAutoNum type="alphaLcParenR" startAt="2"/>
            </a:pP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dimostrazione della necessità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 figura professione </a:t>
            </a:r>
            <a:r>
              <a:rPr lang="it-IT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biostatistico-ruolo sanitario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nell’ambito 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SSN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1115616" y="1843664"/>
            <a:ext cx="360040" cy="3913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727718" y="2348880"/>
            <a:ext cx="79753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Rilevare la domanda insoddisfatta (censimento </a:t>
            </a:r>
            <a:r>
              <a:rPr lang="it-IT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 esigenze delle strutture </a:t>
            </a:r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sanitarie?)</a:t>
            </a: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55576" y="2924944"/>
            <a:ext cx="74928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Presentare al Ministero della Salute la domanda di attivazione della nuova professione, attraverso il Coordinamento delle Regioni (Conferenza Stato-Regioni) </a:t>
            </a:r>
            <a:endParaRPr lang="it-IT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1969882" y="4449886"/>
            <a:ext cx="6733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in </a:t>
            </a:r>
            <a:r>
              <a:rPr lang="it-IT" sz="1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l’aggiornamento del </a:t>
            </a:r>
            <a:endParaRPr lang="it-IT" sz="1600" b="1" dirty="0" smtClean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 </a:t>
            </a:r>
            <a:r>
              <a:rPr lang="it-IT" sz="1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483-1997 su “</a:t>
            </a:r>
            <a:r>
              <a:rPr lang="it-IT" sz="1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Regolamento recante la disciplina concorsuale per il personale dirigenziale del Servizio sanitario nazionale</a:t>
            </a:r>
            <a:r>
              <a:rPr lang="it-IT" sz="16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it-IT" sz="16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Freccia in giù 26"/>
          <p:cNvSpPr/>
          <p:nvPr/>
        </p:nvSpPr>
        <p:spPr>
          <a:xfrm>
            <a:off x="1972006" y="3873822"/>
            <a:ext cx="655777" cy="504056"/>
          </a:xfrm>
          <a:prstGeom prst="down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3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25" grpId="0"/>
      <p:bldP spid="26" grpId="0"/>
      <p:bldP spid="27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454</Words>
  <Application>Microsoft Office PowerPoint</Application>
  <PresentationFormat>Presentazione su schermo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 Corrao</dc:creator>
  <cp:lastModifiedBy>Flavia Carle</cp:lastModifiedBy>
  <cp:revision>77</cp:revision>
  <dcterms:created xsi:type="dcterms:W3CDTF">2015-09-08T13:09:14Z</dcterms:created>
  <dcterms:modified xsi:type="dcterms:W3CDTF">2018-10-01T10:33:08Z</dcterms:modified>
</cp:coreProperties>
</file>